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7"/>
  </p:notesMasterIdLst>
  <p:sldIdLst>
    <p:sldId id="256" r:id="rId4"/>
    <p:sldId id="267" r:id="rId5"/>
    <p:sldId id="278" r:id="rId6"/>
    <p:sldId id="265" r:id="rId7"/>
    <p:sldId id="282" r:id="rId8"/>
    <p:sldId id="279" r:id="rId9"/>
    <p:sldId id="281" r:id="rId10"/>
    <p:sldId id="283" r:id="rId11"/>
    <p:sldId id="284" r:id="rId12"/>
    <p:sldId id="258" r:id="rId13"/>
    <p:sldId id="285" r:id="rId14"/>
    <p:sldId id="286" r:id="rId15"/>
    <p:sldId id="263" r:id="rId16"/>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Fitzgerald" initials="SF" lastIdx="3" clrIdx="0">
    <p:extLst>
      <p:ext uri="{19B8F6BF-5375-455C-9EA6-DF929625EA0E}">
        <p15:presenceInfo xmlns:p15="http://schemas.microsoft.com/office/powerpoint/2012/main" userId="S::sfitzgerald@imoveaustralia.com::4d4b62ce-1577-4bc8-9779-f247a01803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4C3"/>
    <a:srgbClr val="00ADF0"/>
    <a:srgbClr val="2E3EB7"/>
    <a:srgbClr val="2E3D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AB955-013F-4817-AD3F-CEA978A72550}" v="3" dt="2022-09-02T04:23:41.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82036" autoAdjust="0"/>
  </p:normalViewPr>
  <p:slideViewPr>
    <p:cSldViewPr snapToGrid="0" snapToObjects="1">
      <p:cViewPr varScale="1">
        <p:scale>
          <a:sx n="120" d="100"/>
          <a:sy n="120" d="100"/>
        </p:scale>
        <p:origin x="1716"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g, Jessica" userId="6f044d4e-dd23-44ef-8753-3bd4ff5ba455" providerId="ADAL" clId="{BF6AB955-013F-4817-AD3F-CEA978A72550}"/>
    <pc:docChg chg="custSel modSld modMainMaster">
      <pc:chgData name="Tong, Jessica" userId="6f044d4e-dd23-44ef-8753-3bd4ff5ba455" providerId="ADAL" clId="{BF6AB955-013F-4817-AD3F-CEA978A72550}" dt="2022-09-02T04:23:41.324" v="31"/>
      <pc:docMkLst>
        <pc:docMk/>
      </pc:docMkLst>
      <pc:sldChg chg="addSp delSp modSp mod">
        <pc:chgData name="Tong, Jessica" userId="6f044d4e-dd23-44ef-8753-3bd4ff5ba455" providerId="ADAL" clId="{BF6AB955-013F-4817-AD3F-CEA978A72550}" dt="2022-09-02T04:23:38.655" v="30" actId="21"/>
        <pc:sldMkLst>
          <pc:docMk/>
          <pc:sldMk cId="3656033894" sldId="256"/>
        </pc:sldMkLst>
        <pc:spChg chg="mod">
          <ac:chgData name="Tong, Jessica" userId="6f044d4e-dd23-44ef-8753-3bd4ff5ba455" providerId="ADAL" clId="{BF6AB955-013F-4817-AD3F-CEA978A72550}" dt="2022-09-02T04:22:09.441" v="18" actId="20577"/>
          <ac:spMkLst>
            <pc:docMk/>
            <pc:sldMk cId="3656033894" sldId="256"/>
            <ac:spMk id="2" creationId="{00000000-0000-0000-0000-000000000000}"/>
          </ac:spMkLst>
        </pc:spChg>
        <pc:spChg chg="mod">
          <ac:chgData name="Tong, Jessica" userId="6f044d4e-dd23-44ef-8753-3bd4ff5ba455" providerId="ADAL" clId="{BF6AB955-013F-4817-AD3F-CEA978A72550}" dt="2022-09-02T04:22:00.372" v="9" actId="1076"/>
          <ac:spMkLst>
            <pc:docMk/>
            <pc:sldMk cId="3656033894" sldId="256"/>
            <ac:spMk id="10" creationId="{344EE937-27C2-481C-A9F3-6D941FA60C11}"/>
          </ac:spMkLst>
        </pc:spChg>
        <pc:picChg chg="add del mod modCrop">
          <ac:chgData name="Tong, Jessica" userId="6f044d4e-dd23-44ef-8753-3bd4ff5ba455" providerId="ADAL" clId="{BF6AB955-013F-4817-AD3F-CEA978A72550}" dt="2022-09-02T04:23:38.655" v="30" actId="21"/>
          <ac:picMkLst>
            <pc:docMk/>
            <pc:sldMk cId="3656033894" sldId="256"/>
            <ac:picMk id="5" creationId="{2E3DEC13-5A41-4CD4-B579-2EAFD03359EA}"/>
          </ac:picMkLst>
        </pc:picChg>
      </pc:sldChg>
      <pc:sldMasterChg chg="modSldLayout">
        <pc:chgData name="Tong, Jessica" userId="6f044d4e-dd23-44ef-8753-3bd4ff5ba455" providerId="ADAL" clId="{BF6AB955-013F-4817-AD3F-CEA978A72550}" dt="2022-09-02T04:23:41.324" v="31"/>
        <pc:sldMasterMkLst>
          <pc:docMk/>
          <pc:sldMasterMk cId="800954891" sldId="2147483648"/>
        </pc:sldMasterMkLst>
        <pc:sldLayoutChg chg="addSp modSp">
          <pc:chgData name="Tong, Jessica" userId="6f044d4e-dd23-44ef-8753-3bd4ff5ba455" providerId="ADAL" clId="{BF6AB955-013F-4817-AD3F-CEA978A72550}" dt="2022-09-02T04:23:41.324" v="31"/>
          <pc:sldLayoutMkLst>
            <pc:docMk/>
            <pc:sldMasterMk cId="800954891" sldId="2147483648"/>
            <pc:sldLayoutMk cId="323533680" sldId="2147483649"/>
          </pc:sldLayoutMkLst>
          <pc:picChg chg="add mod">
            <ac:chgData name="Tong, Jessica" userId="6f044d4e-dd23-44ef-8753-3bd4ff5ba455" providerId="ADAL" clId="{BF6AB955-013F-4817-AD3F-CEA978A72550}" dt="2022-09-02T04:23:41.324" v="31"/>
            <ac:picMkLst>
              <pc:docMk/>
              <pc:sldMasterMk cId="800954891" sldId="2147483648"/>
              <pc:sldLayoutMk cId="323533680" sldId="2147483649"/>
              <ac:picMk id="5" creationId="{BCCAFD91-995F-4D38-83F2-80A979106CD1}"/>
            </ac:picMkLst>
          </pc:picChg>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667DD-1EB2-40D1-9083-8644FCEFE3C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77B3B49-F6C3-4033-84A4-ECF700D35F25}">
      <dgm:prSet phldrT="[Text]"/>
      <dgm:spPr/>
      <dgm:t>
        <a:bodyPr/>
        <a:lstStyle/>
        <a:p>
          <a:endParaRPr lang="en-US" dirty="0"/>
        </a:p>
        <a:p>
          <a:endParaRPr lang="en-US" dirty="0"/>
        </a:p>
      </dgm:t>
    </dgm:pt>
    <dgm:pt modelId="{B29EB331-FAEB-45D7-8DA4-A68BE49543C8}" type="sibTrans" cxnId="{A1405AC8-7630-496A-9F0B-04B05B7525B3}">
      <dgm:prSet/>
      <dgm:spPr>
        <a:blipFill>
          <a:blip xmlns:r="http://schemas.openxmlformats.org/officeDocument/2006/relationships" r:embed="rId1"/>
          <a:srcRect/>
          <a:stretch>
            <a:fillRect/>
          </a:stretch>
        </a:blipFill>
      </dgm:spPr>
      <dgm:t>
        <a:bodyPr/>
        <a:lstStyle/>
        <a:p>
          <a:endParaRPr lang="en-US"/>
        </a:p>
      </dgm:t>
      <dgm:extLst>
        <a:ext uri="{E40237B7-FDA0-4F09-8148-C483321AD2D9}">
          <dgm14:cNvPr xmlns:dgm14="http://schemas.microsoft.com/office/drawing/2010/diagram" id="0" name="" descr="A person wearing glasses&#10;&#10;Description automatically generated with medium confidence">
            <a:extLst>
              <a:ext uri="{FF2B5EF4-FFF2-40B4-BE49-F238E27FC236}">
                <a16:creationId xmlns:a16="http://schemas.microsoft.com/office/drawing/2014/main" id="{9C76F0D5-C806-2B99-D064-427791EC4956}"/>
              </a:ext>
            </a:extLst>
          </dgm14:cNvPr>
        </a:ext>
      </dgm:extLst>
    </dgm:pt>
    <dgm:pt modelId="{25455D57-6DDA-4B42-8107-B40898569A01}" type="parTrans" cxnId="{A1405AC8-7630-496A-9F0B-04B05B7525B3}">
      <dgm:prSet/>
      <dgm:spPr/>
      <dgm:t>
        <a:bodyPr/>
        <a:lstStyle/>
        <a:p>
          <a:endParaRPr lang="en-US"/>
        </a:p>
      </dgm:t>
    </dgm:pt>
    <dgm:pt modelId="{1BDD20E2-B234-4832-8693-BA66F01B024E}" type="pres">
      <dgm:prSet presAssocID="{61F667DD-1EB2-40D1-9083-8644FCEFE3CB}" presName="Name0" presStyleCnt="0">
        <dgm:presLayoutVars>
          <dgm:chMax val="7"/>
          <dgm:chPref val="7"/>
          <dgm:dir/>
        </dgm:presLayoutVars>
      </dgm:prSet>
      <dgm:spPr/>
    </dgm:pt>
    <dgm:pt modelId="{752259D5-DFF4-408B-924C-C17F4E7609BA}" type="pres">
      <dgm:prSet presAssocID="{61F667DD-1EB2-40D1-9083-8644FCEFE3CB}" presName="Name1" presStyleCnt="0"/>
      <dgm:spPr/>
    </dgm:pt>
    <dgm:pt modelId="{55618A6A-4B50-4734-86E3-D1BF6EDC42FC}" type="pres">
      <dgm:prSet presAssocID="{B29EB331-FAEB-45D7-8DA4-A68BE49543C8}" presName="picture_1" presStyleCnt="0"/>
      <dgm:spPr/>
    </dgm:pt>
    <dgm:pt modelId="{EEACA691-747E-4DBD-ABA3-13CF9853A753}" type="pres">
      <dgm:prSet presAssocID="{B29EB331-FAEB-45D7-8DA4-A68BE49543C8}" presName="pictureRepeatNode" presStyleLbl="alignImgPlace1" presStyleIdx="0" presStyleCnt="1" custScaleX="200000" custScaleY="193808" custLinFactNeighborX="61126" custLinFactNeighborY="-39572"/>
      <dgm:spPr/>
    </dgm:pt>
    <dgm:pt modelId="{A7123E20-85A1-4367-A3A8-4DD862166EE7}" type="pres">
      <dgm:prSet presAssocID="{C77B3B49-F6C3-4033-84A4-ECF700D35F25}" presName="text_1" presStyleLbl="node1" presStyleIdx="0" presStyleCnt="0" custLinFactY="-58948" custLinFactNeighborX="85108" custLinFactNeighborY="-100000">
        <dgm:presLayoutVars>
          <dgm:bulletEnabled val="1"/>
        </dgm:presLayoutVars>
      </dgm:prSet>
      <dgm:spPr/>
    </dgm:pt>
  </dgm:ptLst>
  <dgm:cxnLst>
    <dgm:cxn modelId="{50DDBD2A-BBC9-410B-A930-B0DDAD5FDD36}" type="presOf" srcId="{B29EB331-FAEB-45D7-8DA4-A68BE49543C8}" destId="{EEACA691-747E-4DBD-ABA3-13CF9853A753}" srcOrd="0" destOrd="0" presId="urn:microsoft.com/office/officeart/2008/layout/CircularPictureCallout"/>
    <dgm:cxn modelId="{A1405AC8-7630-496A-9F0B-04B05B7525B3}" srcId="{61F667DD-1EB2-40D1-9083-8644FCEFE3CB}" destId="{C77B3B49-F6C3-4033-84A4-ECF700D35F25}" srcOrd="0" destOrd="0" parTransId="{25455D57-6DDA-4B42-8107-B40898569A01}" sibTransId="{B29EB331-FAEB-45D7-8DA4-A68BE49543C8}"/>
    <dgm:cxn modelId="{2D90A2E8-61F8-41DB-B865-E50851840D10}" type="presOf" srcId="{C77B3B49-F6C3-4033-84A4-ECF700D35F25}" destId="{A7123E20-85A1-4367-A3A8-4DD862166EE7}" srcOrd="0" destOrd="0" presId="urn:microsoft.com/office/officeart/2008/layout/CircularPictureCallout"/>
    <dgm:cxn modelId="{014BEEF9-D4A1-4D23-AFFC-038A7660D4E6}" type="presOf" srcId="{61F667DD-1EB2-40D1-9083-8644FCEFE3CB}" destId="{1BDD20E2-B234-4832-8693-BA66F01B024E}" srcOrd="0" destOrd="0" presId="urn:microsoft.com/office/officeart/2008/layout/CircularPictureCallout"/>
    <dgm:cxn modelId="{5EB719DC-CBC0-4BB6-ABEA-45D8BF3367BB}" type="presParOf" srcId="{1BDD20E2-B234-4832-8693-BA66F01B024E}" destId="{752259D5-DFF4-408B-924C-C17F4E7609BA}" srcOrd="0" destOrd="0" presId="urn:microsoft.com/office/officeart/2008/layout/CircularPictureCallout"/>
    <dgm:cxn modelId="{CFD9D479-E8A3-4D75-8754-ED0CD868C960}" type="presParOf" srcId="{752259D5-DFF4-408B-924C-C17F4E7609BA}" destId="{55618A6A-4B50-4734-86E3-D1BF6EDC42FC}" srcOrd="0" destOrd="0" presId="urn:microsoft.com/office/officeart/2008/layout/CircularPictureCallout"/>
    <dgm:cxn modelId="{707268FB-0BEC-4ADB-8E80-D09ABE6153BC}" type="presParOf" srcId="{55618A6A-4B50-4734-86E3-D1BF6EDC42FC}" destId="{EEACA691-747E-4DBD-ABA3-13CF9853A753}" srcOrd="0" destOrd="0" presId="urn:microsoft.com/office/officeart/2008/layout/CircularPictureCallout"/>
    <dgm:cxn modelId="{5F02604C-9A0D-4E38-A9BE-EC2FCFC990D1}" type="presParOf" srcId="{752259D5-DFF4-408B-924C-C17F4E7609BA}" destId="{A7123E20-85A1-4367-A3A8-4DD862166EE7}"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CA691-747E-4DBD-ABA3-13CF9853A753}">
      <dsp:nvSpPr>
        <dsp:cNvPr id="0" name=""/>
        <dsp:cNvSpPr/>
      </dsp:nvSpPr>
      <dsp:spPr>
        <a:xfrm>
          <a:off x="0" y="0"/>
          <a:ext cx="2041825" cy="1978610"/>
        </a:xfrm>
        <a:prstGeom prst="ellipse">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23E20-85A1-4367-A3A8-4DD862166EE7}">
      <dsp:nvSpPr>
        <dsp:cNvPr id="0" name=""/>
        <dsp:cNvSpPr/>
      </dsp:nvSpPr>
      <dsp:spPr>
        <a:xfrm>
          <a:off x="1250302" y="528192"/>
          <a:ext cx="653384" cy="3369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dsp:txBody>
      <dsp:txXfrm>
        <a:off x="1250302" y="528192"/>
        <a:ext cx="653384" cy="33690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56B0187-8983-47EC-A69D-0265A371BF78}" type="datetimeFigureOut">
              <a:rPr lang="en-AU" smtClean="0"/>
              <a:t>20/10/2022</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0CC49B2-0DCB-4CB6-BCEC-0D60CAEB4163}" type="slidenum">
              <a:rPr lang="en-AU" smtClean="0"/>
              <a:t>‹#›</a:t>
            </a:fld>
            <a:endParaRPr lang="en-AU"/>
          </a:p>
        </p:txBody>
      </p:sp>
    </p:spTree>
    <p:extLst>
      <p:ext uri="{BB962C8B-B14F-4D97-AF65-F5344CB8AC3E}">
        <p14:creationId xmlns:p14="http://schemas.microsoft.com/office/powerpoint/2010/main" val="236796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Introduction of speaker and title of project</a:t>
            </a:r>
            <a:endParaRPr lang="en-AU" dirty="0"/>
          </a:p>
        </p:txBody>
      </p:sp>
      <p:sp>
        <p:nvSpPr>
          <p:cNvPr id="4" name="Slide Number Placeholder 3"/>
          <p:cNvSpPr>
            <a:spLocks noGrp="1"/>
          </p:cNvSpPr>
          <p:nvPr>
            <p:ph type="sldNum" sz="quarter" idx="5"/>
          </p:nvPr>
        </p:nvSpPr>
        <p:spPr/>
        <p:txBody>
          <a:bodyPr/>
          <a:lstStyle/>
          <a:p>
            <a:fld id="{50CC49B2-0DCB-4CB6-BCEC-0D60CAEB4163}" type="slidenum">
              <a:rPr lang="en-AU" smtClean="0"/>
              <a:t>1</a:t>
            </a:fld>
            <a:endParaRPr lang="en-AU"/>
          </a:p>
        </p:txBody>
      </p:sp>
    </p:spTree>
    <p:extLst>
      <p:ext uri="{BB962C8B-B14F-4D97-AF65-F5344CB8AC3E}">
        <p14:creationId xmlns:p14="http://schemas.microsoft.com/office/powerpoint/2010/main" val="85669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Student name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PhD topic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PhD supervisor(s)</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Associated institutions who are supporting it</a:t>
            </a:r>
            <a:endParaRPr lang="en-AU" dirty="0"/>
          </a:p>
        </p:txBody>
      </p:sp>
      <p:sp>
        <p:nvSpPr>
          <p:cNvPr id="4" name="Slide Number Placeholder 3"/>
          <p:cNvSpPr>
            <a:spLocks noGrp="1"/>
          </p:cNvSpPr>
          <p:nvPr>
            <p:ph type="sldNum" sz="quarter" idx="5"/>
          </p:nvPr>
        </p:nvSpPr>
        <p:spPr/>
        <p:txBody>
          <a:bodyPr/>
          <a:lstStyle/>
          <a:p>
            <a:fld id="{50CC49B2-0DCB-4CB6-BCEC-0D60CAEB4163}" type="slidenum">
              <a:rPr lang="en-AU" smtClean="0"/>
              <a:t>2</a:t>
            </a:fld>
            <a:endParaRPr lang="en-AU"/>
          </a:p>
        </p:txBody>
      </p:sp>
    </p:spTree>
    <p:extLst>
      <p:ext uri="{BB962C8B-B14F-4D97-AF65-F5344CB8AC3E}">
        <p14:creationId xmlns:p14="http://schemas.microsoft.com/office/powerpoint/2010/main" val="220649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What drives this research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What sector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What problem are you solving</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Background context</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Important factors or drivers</a:t>
            </a:r>
            <a:endParaRPr lang="en-AU" dirty="0"/>
          </a:p>
        </p:txBody>
      </p:sp>
      <p:sp>
        <p:nvSpPr>
          <p:cNvPr id="4" name="Slide Number Placeholder 3"/>
          <p:cNvSpPr>
            <a:spLocks noGrp="1"/>
          </p:cNvSpPr>
          <p:nvPr>
            <p:ph type="sldNum" sz="quarter" idx="5"/>
          </p:nvPr>
        </p:nvSpPr>
        <p:spPr/>
        <p:txBody>
          <a:bodyPr/>
          <a:lstStyle/>
          <a:p>
            <a:fld id="{50CC49B2-0DCB-4CB6-BCEC-0D60CAEB4163}" type="slidenum">
              <a:rPr lang="en-AU" smtClean="0"/>
              <a:t>3</a:t>
            </a:fld>
            <a:endParaRPr lang="en-AU"/>
          </a:p>
        </p:txBody>
      </p:sp>
    </p:spTree>
    <p:extLst>
      <p:ext uri="{BB962C8B-B14F-4D97-AF65-F5344CB8AC3E}">
        <p14:creationId xmlns:p14="http://schemas.microsoft.com/office/powerpoint/2010/main" val="374722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What did have you found and how did you find it. How close are you to completing or being confident of your conclusions . Briefly describe the approaches to address your research question in ways that might be clear to someone who has not heard of your topic. How far along are you and what have you found out, the Key findings.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You will need to think carefully about what you think the key points are for your audience or non-technical experts, perhaps in the broader scope of your original research question and problem to solve.</a:t>
            </a:r>
          </a:p>
          <a:p>
            <a:endParaRPr lang="en-AU" dirty="0"/>
          </a:p>
        </p:txBody>
      </p:sp>
      <p:sp>
        <p:nvSpPr>
          <p:cNvPr id="4" name="Slide Number Placeholder 3"/>
          <p:cNvSpPr>
            <a:spLocks noGrp="1"/>
          </p:cNvSpPr>
          <p:nvPr>
            <p:ph type="sldNum" sz="quarter" idx="5"/>
          </p:nvPr>
        </p:nvSpPr>
        <p:spPr/>
        <p:txBody>
          <a:bodyPr/>
          <a:lstStyle/>
          <a:p>
            <a:fld id="{50CC49B2-0DCB-4CB6-BCEC-0D60CAEB4163}" type="slidenum">
              <a:rPr lang="en-AU" smtClean="0"/>
              <a:t>4</a:t>
            </a:fld>
            <a:endParaRPr lang="en-AU"/>
          </a:p>
        </p:txBody>
      </p:sp>
    </p:spTree>
    <p:extLst>
      <p:ext uri="{BB962C8B-B14F-4D97-AF65-F5344CB8AC3E}">
        <p14:creationId xmlns:p14="http://schemas.microsoft.com/office/powerpoint/2010/main" val="89494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What did have you found and how did you find it. How close are you to completing or being confident of your conclusions . Briefly describe the approaches to address your research question in ways that might be clear to someone who has not heard of your topic. How far along are you and what have you found out, the Key findings.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You will need to think carefully about what you think the key points are for your audience or non-technical experts, perhaps in the broader scope of your original research question and problem to solve.</a:t>
            </a:r>
          </a:p>
          <a:p>
            <a:endParaRPr lang="en-AU" dirty="0"/>
          </a:p>
        </p:txBody>
      </p:sp>
      <p:sp>
        <p:nvSpPr>
          <p:cNvPr id="4" name="Slide Number Placeholder 3"/>
          <p:cNvSpPr>
            <a:spLocks noGrp="1"/>
          </p:cNvSpPr>
          <p:nvPr>
            <p:ph type="sldNum" sz="quarter" idx="5"/>
          </p:nvPr>
        </p:nvSpPr>
        <p:spPr/>
        <p:txBody>
          <a:bodyPr/>
          <a:lstStyle/>
          <a:p>
            <a:fld id="{50CC49B2-0DCB-4CB6-BCEC-0D60CAEB4163}" type="slidenum">
              <a:rPr lang="en-AU" smtClean="0"/>
              <a:t>5</a:t>
            </a:fld>
            <a:endParaRPr lang="en-AU"/>
          </a:p>
        </p:txBody>
      </p:sp>
    </p:spTree>
    <p:extLst>
      <p:ext uri="{BB962C8B-B14F-4D97-AF65-F5344CB8AC3E}">
        <p14:creationId xmlns:p14="http://schemas.microsoft.com/office/powerpoint/2010/main" val="166138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What does your PhD mean for the future, how will and might the outcomes be used. How might your PhD outcomes improve the sector.</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You can be conservative and talk about immediate impact but perhaps then be a bit bolder and imaginative, think in terms of the 5, 20, 50 year timelines! Who will benefit and how? How might this new knowledge develop in the sector and change lives? How might this new knowledge be useful in other sectors?</a:t>
            </a:r>
          </a:p>
          <a:p>
            <a:endParaRPr lang="en-AU" dirty="0"/>
          </a:p>
          <a:p>
            <a:r>
              <a:rPr lang="en-AU" sz="1800" dirty="0">
                <a:effectLst/>
                <a:latin typeface="Calibri" panose="020F0502020204030204" pitchFamily="34" charset="0"/>
                <a:ea typeface="Calibri" panose="020F0502020204030204" pitchFamily="34" charset="0"/>
                <a:cs typeface="Times New Roman" panose="02020603050405020304" pitchFamily="18" charset="0"/>
              </a:rPr>
              <a:t>Are there any questions?</a:t>
            </a:r>
            <a:endParaRPr lang="en-AU" dirty="0"/>
          </a:p>
        </p:txBody>
      </p:sp>
      <p:sp>
        <p:nvSpPr>
          <p:cNvPr id="4" name="Slide Number Placeholder 3"/>
          <p:cNvSpPr>
            <a:spLocks noGrp="1"/>
          </p:cNvSpPr>
          <p:nvPr>
            <p:ph type="sldNum" sz="quarter" idx="5"/>
          </p:nvPr>
        </p:nvSpPr>
        <p:spPr/>
        <p:txBody>
          <a:bodyPr/>
          <a:lstStyle/>
          <a:p>
            <a:fld id="{50CC49B2-0DCB-4CB6-BCEC-0D60CAEB4163}" type="slidenum">
              <a:rPr lang="en-AU" smtClean="0"/>
              <a:t>10</a:t>
            </a:fld>
            <a:endParaRPr lang="en-AU"/>
          </a:p>
        </p:txBody>
      </p:sp>
    </p:spTree>
    <p:extLst>
      <p:ext uri="{BB962C8B-B14F-4D97-AF65-F5344CB8AC3E}">
        <p14:creationId xmlns:p14="http://schemas.microsoft.com/office/powerpoint/2010/main" val="286198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C49B2-0DCB-4CB6-BCEC-0D60CAEB4163}" type="slidenum">
              <a:rPr lang="en-AU" smtClean="0"/>
              <a:t>11</a:t>
            </a:fld>
            <a:endParaRPr lang="en-AU"/>
          </a:p>
        </p:txBody>
      </p:sp>
    </p:spTree>
    <p:extLst>
      <p:ext uri="{BB962C8B-B14F-4D97-AF65-F5344CB8AC3E}">
        <p14:creationId xmlns:p14="http://schemas.microsoft.com/office/powerpoint/2010/main" val="26184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C49B2-0DCB-4CB6-BCEC-0D60CAEB4163}" type="slidenum">
              <a:rPr lang="en-AU" smtClean="0"/>
              <a:t>12</a:t>
            </a:fld>
            <a:endParaRPr lang="en-AU"/>
          </a:p>
        </p:txBody>
      </p:sp>
    </p:spTree>
    <p:extLst>
      <p:ext uri="{BB962C8B-B14F-4D97-AF65-F5344CB8AC3E}">
        <p14:creationId xmlns:p14="http://schemas.microsoft.com/office/powerpoint/2010/main" val="85311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C49B2-0DCB-4CB6-BCEC-0D60CAEB4163}" type="slidenum">
              <a:rPr lang="en-AU" smtClean="0"/>
              <a:t>13</a:t>
            </a:fld>
            <a:endParaRPr lang="en-AU"/>
          </a:p>
        </p:txBody>
      </p:sp>
    </p:spTree>
    <p:extLst>
      <p:ext uri="{BB962C8B-B14F-4D97-AF65-F5344CB8AC3E}">
        <p14:creationId xmlns:p14="http://schemas.microsoft.com/office/powerpoint/2010/main" val="1414065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951" y="2178097"/>
            <a:ext cx="5224135" cy="1334048"/>
          </a:xfrm>
          <a:prstGeom prst="rect">
            <a:avLst/>
          </a:prstGeom>
        </p:spPr>
        <p:txBody>
          <a:bodyPr lIns="0" tIns="0" rIns="0" bIns="0">
            <a:noAutofit/>
          </a:bodyPr>
          <a:lstStyle>
            <a:lvl1pPr algn="l">
              <a:lnSpc>
                <a:spcPct val="80000"/>
              </a:lnSpc>
              <a:defRPr sz="4000" b="1" baseline="0">
                <a:solidFill>
                  <a:schemeClr val="bg1"/>
                </a:solidFill>
              </a:defRPr>
            </a:lvl1pPr>
          </a:lstStyle>
          <a:p>
            <a:r>
              <a:rPr lang="en-AU" dirty="0"/>
              <a:t>Presentation title</a:t>
            </a:r>
            <a:br>
              <a:rPr lang="en-AU" dirty="0"/>
            </a:br>
            <a:r>
              <a:rPr lang="en-AU" dirty="0"/>
              <a:t>goes here</a:t>
            </a:r>
            <a:endParaRPr lang="en-US" dirty="0"/>
          </a:p>
        </p:txBody>
      </p:sp>
      <p:sp>
        <p:nvSpPr>
          <p:cNvPr id="3" name="Subtitle 2"/>
          <p:cNvSpPr>
            <a:spLocks noGrp="1"/>
          </p:cNvSpPr>
          <p:nvPr>
            <p:ph type="subTitle" idx="1" hasCustomPrompt="1"/>
          </p:nvPr>
        </p:nvSpPr>
        <p:spPr>
          <a:xfrm>
            <a:off x="443895" y="4691944"/>
            <a:ext cx="5231191" cy="117123"/>
          </a:xfrm>
          <a:prstGeom prst="rect">
            <a:avLst/>
          </a:prstGeom>
        </p:spPr>
        <p:txBody>
          <a:bodyPr lIns="0" tIns="0" rIns="0" bIns="0">
            <a:noAutofit/>
          </a:bodyPr>
          <a:lstStyle>
            <a:lvl1pPr marL="0" indent="0" algn="l">
              <a:buNone/>
              <a:defRPr sz="1000">
                <a:solidFill>
                  <a:srgbClr val="57B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&lt;month&gt;&lt;date&gt;</a:t>
            </a:r>
            <a:endParaRPr lang="en-US" dirty="0"/>
          </a:p>
        </p:txBody>
      </p:sp>
      <p:pic>
        <p:nvPicPr>
          <p:cNvPr id="7" name="Picture 6" descr="A close up of a sign&#10;&#10;Description automatically generated">
            <a:extLst>
              <a:ext uri="{FF2B5EF4-FFF2-40B4-BE49-F238E27FC236}">
                <a16:creationId xmlns:a16="http://schemas.microsoft.com/office/drawing/2014/main" id="{1D276BC6-72E7-D34A-A887-FB1B0B08B88E}"/>
              </a:ext>
            </a:extLst>
          </p:cNvPr>
          <p:cNvPicPr>
            <a:picLocks noChangeAspect="1"/>
          </p:cNvPicPr>
          <p:nvPr userDrawn="1"/>
        </p:nvPicPr>
        <p:blipFill>
          <a:blip r:embed="rId3"/>
          <a:stretch>
            <a:fillRect/>
          </a:stretch>
        </p:blipFill>
        <p:spPr>
          <a:xfrm>
            <a:off x="443895" y="451556"/>
            <a:ext cx="773631" cy="79248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BCCAFD91-995F-4D38-83F2-80A979106CD1}"/>
              </a:ext>
            </a:extLst>
          </p:cNvPr>
          <p:cNvPicPr>
            <a:picLocks noChangeAspect="1"/>
          </p:cNvPicPr>
          <p:nvPr userDrawn="1"/>
        </p:nvPicPr>
        <p:blipFill rotWithShape="1">
          <a:blip r:embed="rId4">
            <a:clrChange>
              <a:clrFrom>
                <a:srgbClr val="FFFFFF"/>
              </a:clrFrom>
              <a:clrTo>
                <a:srgbClr val="FFFFFF">
                  <a:alpha val="0"/>
                </a:srgbClr>
              </a:clrTo>
            </a:clrChange>
          </a:blip>
          <a:srcRect l="8560" t="26403" r="48788" b="23509"/>
          <a:stretch/>
        </p:blipFill>
        <p:spPr>
          <a:xfrm>
            <a:off x="1338396" y="392596"/>
            <a:ext cx="2194514" cy="978371"/>
          </a:xfrm>
          <a:prstGeom prst="rect">
            <a:avLst/>
          </a:prstGeom>
        </p:spPr>
      </p:pic>
    </p:spTree>
    <p:extLst>
      <p:ext uri="{BB962C8B-B14F-4D97-AF65-F5344CB8AC3E}">
        <p14:creationId xmlns:p14="http://schemas.microsoft.com/office/powerpoint/2010/main" val="32353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8" name="Picture 17" descr="Footer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1445" y="4822340"/>
            <a:ext cx="174879" cy="174879"/>
          </a:xfrm>
          <a:prstGeom prst="rect">
            <a:avLst/>
          </a:prstGeom>
        </p:spPr>
      </p:pic>
    </p:spTree>
    <p:extLst>
      <p:ext uri="{BB962C8B-B14F-4D97-AF65-F5344CB8AC3E}">
        <p14:creationId xmlns:p14="http://schemas.microsoft.com/office/powerpoint/2010/main" val="84217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rgbClr val="2E3EB7"/>
        </a:solidFill>
        <a:effectLst/>
      </p:bgPr>
    </p:bg>
    <p:spTree>
      <p:nvGrpSpPr>
        <p:cNvPr id="1" name=""/>
        <p:cNvGrpSpPr/>
        <p:nvPr/>
      </p:nvGrpSpPr>
      <p:grpSpPr>
        <a:xfrm>
          <a:off x="0" y="0"/>
          <a:ext cx="0" cy="0"/>
          <a:chOff x="0" y="0"/>
          <a:chExt cx="0" cy="0"/>
        </a:xfrm>
      </p:grpSpPr>
      <p:sp>
        <p:nvSpPr>
          <p:cNvPr id="10" name="TextBox 9"/>
          <p:cNvSpPr txBox="1"/>
          <p:nvPr userDrawn="1"/>
        </p:nvSpPr>
        <p:spPr>
          <a:xfrm>
            <a:off x="5331148" y="1873908"/>
            <a:ext cx="3728327" cy="1764586"/>
          </a:xfrm>
          <a:prstGeom prst="rect">
            <a:avLst/>
          </a:prstGeom>
          <a:noFill/>
        </p:spPr>
        <p:txBody>
          <a:bodyPr wrap="square" lIns="0" tIns="0" rIns="0" bIns="0" rtlCol="0">
            <a:spAutoFit/>
          </a:bodyPr>
          <a:lstStyle/>
          <a:p>
            <a:pPr rtl="0">
              <a:lnSpc>
                <a:spcPct val="100000"/>
              </a:lnSpc>
              <a:spcAft>
                <a:spcPts val="1000"/>
              </a:spcAft>
            </a:pPr>
            <a:r>
              <a:rPr lang="en-US" sz="1600" b="0" i="0" u="none" strike="noStrike" kern="1200" baseline="0" dirty="0">
                <a:solidFill>
                  <a:schemeClr val="bg1"/>
                </a:solidFill>
                <a:latin typeface="+mn-lt"/>
                <a:ea typeface="+mn-ea"/>
                <a:cs typeface="+mn-cs"/>
              </a:rPr>
              <a:t>Suite 57, Building 2</a:t>
            </a:r>
            <a:br>
              <a:rPr lang="en-US" sz="1600" b="0" i="0" u="none" strike="noStrike" kern="1200" baseline="0" dirty="0">
                <a:solidFill>
                  <a:schemeClr val="bg1"/>
                </a:solidFill>
                <a:latin typeface="+mn-lt"/>
                <a:ea typeface="+mn-ea"/>
                <a:cs typeface="+mn-cs"/>
              </a:rPr>
            </a:br>
            <a:r>
              <a:rPr lang="en-US" sz="1600" b="0" i="0" u="none" strike="noStrike" kern="1200" baseline="0" dirty="0">
                <a:solidFill>
                  <a:schemeClr val="bg1"/>
                </a:solidFill>
                <a:latin typeface="+mn-lt"/>
                <a:ea typeface="+mn-ea"/>
                <a:cs typeface="+mn-cs"/>
              </a:rPr>
              <a:t>574 Plummer Street</a:t>
            </a:r>
            <a:br>
              <a:rPr lang="en-US" sz="1600" b="0" i="0" u="none" strike="noStrike" kern="1200" baseline="0" dirty="0">
                <a:solidFill>
                  <a:schemeClr val="bg1"/>
                </a:solidFill>
                <a:latin typeface="+mn-lt"/>
                <a:ea typeface="+mn-ea"/>
                <a:cs typeface="+mn-cs"/>
              </a:rPr>
            </a:br>
            <a:r>
              <a:rPr lang="en-US" sz="1600" b="0" i="0" u="none" strike="noStrike" kern="1200" baseline="0" dirty="0">
                <a:solidFill>
                  <a:schemeClr val="bg1"/>
                </a:solidFill>
                <a:latin typeface="+mn-lt"/>
                <a:ea typeface="+mn-ea"/>
                <a:cs typeface="+mn-cs"/>
              </a:rPr>
              <a:t>Port Melbourne VIC 3207</a:t>
            </a:r>
          </a:p>
          <a:p>
            <a:pPr marL="0" marR="0" indent="0" algn="l" defTabSz="457200" rtl="0" eaLnBrk="1" fontAlgn="auto" latinLnBrk="0" hangingPunct="1">
              <a:lnSpc>
                <a:spcPct val="100000"/>
              </a:lnSpc>
              <a:spcBef>
                <a:spcPts val="0"/>
              </a:spcBef>
              <a:spcAft>
                <a:spcPts val="1000"/>
              </a:spcAft>
              <a:buClrTx/>
              <a:buSzTx/>
              <a:buFontTx/>
              <a:buNone/>
              <a:tabLst/>
              <a:defRPr/>
            </a:pPr>
            <a:r>
              <a:rPr lang="en-US" sz="1600" b="1" i="0" u="none" strike="noStrike" kern="1200" baseline="0" dirty="0">
                <a:solidFill>
                  <a:srgbClr val="00ADF0"/>
                </a:solidFill>
                <a:latin typeface="Arial" panose="020B0604020202020204" pitchFamily="34" charset="0"/>
                <a:ea typeface="+mn-ea"/>
                <a:cs typeface="Arial" panose="020B0604020202020204" pitchFamily="34" charset="0"/>
              </a:rPr>
              <a:t>E</a:t>
            </a: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  </a:t>
            </a:r>
            <a:r>
              <a:rPr lang="en-AU" sz="1800" b="0" i="0" u="none" kern="1200" dirty="0">
                <a:solidFill>
                  <a:schemeClr val="bg1"/>
                </a:solidFill>
                <a:effectLst/>
                <a:latin typeface="+mn-lt"/>
                <a:ea typeface="+mn-ea"/>
                <a:cs typeface="+mn-cs"/>
              </a:rPr>
              <a:t>enquiries@imoveaustralia.com</a:t>
            </a:r>
            <a:br>
              <a:rPr lang="en-US" sz="1600" b="0" i="0" u="none" strike="noStrike" kern="1200" baseline="0" dirty="0">
                <a:solidFill>
                  <a:schemeClr val="bg1"/>
                </a:solidFill>
                <a:latin typeface="Arial" panose="020B0604020202020204" pitchFamily="34" charset="0"/>
                <a:ea typeface="+mn-ea"/>
                <a:cs typeface="Arial" panose="020B0604020202020204" pitchFamily="34" charset="0"/>
              </a:rPr>
            </a:br>
            <a:r>
              <a:rPr lang="en-US" sz="1600" b="1" i="0" u="none" strike="noStrike" kern="1200" baseline="0" dirty="0">
                <a:solidFill>
                  <a:srgbClr val="00ADF0"/>
                </a:solidFill>
                <a:latin typeface="Arial" panose="020B0604020202020204" pitchFamily="34" charset="0"/>
                <a:ea typeface="+mn-ea"/>
                <a:cs typeface="Arial" panose="020B0604020202020204" pitchFamily="34" charset="0"/>
              </a:rPr>
              <a:t>P </a:t>
            </a: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 +61 3 9948 0450</a:t>
            </a:r>
          </a:p>
          <a:p>
            <a:pPr rtl="0">
              <a:lnSpc>
                <a:spcPct val="100000"/>
              </a:lnSpc>
              <a:spcAft>
                <a:spcPts val="1000"/>
              </a:spcAft>
            </a:pPr>
            <a:r>
              <a:rPr lang="en-US" sz="1600" b="1" i="0" u="none" strike="noStrike" kern="1200" baseline="0" dirty="0" err="1">
                <a:solidFill>
                  <a:srgbClr val="00ADF0"/>
                </a:solidFill>
                <a:latin typeface="+mn-lt"/>
                <a:ea typeface="+mn-ea"/>
                <a:cs typeface="+mn-cs"/>
              </a:rPr>
              <a:t>imoveaustralia.com</a:t>
            </a:r>
            <a:endParaRPr lang="en-US" sz="1600" b="1" i="0" u="none" strike="noStrike" kern="1200" baseline="0" dirty="0">
              <a:solidFill>
                <a:srgbClr val="00ADF0"/>
              </a:solidFill>
              <a:latin typeface="+mn-lt"/>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1C87B9F7-C0B4-5244-8467-4F3593256274}"/>
              </a:ext>
            </a:extLst>
          </p:cNvPr>
          <p:cNvPicPr>
            <a:picLocks noChangeAspect="1"/>
          </p:cNvPicPr>
          <p:nvPr userDrawn="1"/>
        </p:nvPicPr>
        <p:blipFill rotWithShape="1">
          <a:blip r:embed="rId2"/>
          <a:srcRect l="61372" t="10449" r="2" b="10449"/>
          <a:stretch/>
        </p:blipFill>
        <p:spPr>
          <a:xfrm>
            <a:off x="0" y="0"/>
            <a:ext cx="2511708" cy="5143500"/>
          </a:xfrm>
          <a:prstGeom prst="rect">
            <a:avLst/>
          </a:prstGeom>
        </p:spPr>
      </p:pic>
      <p:sp>
        <p:nvSpPr>
          <p:cNvPr id="13" name="TextBox 12">
            <a:extLst>
              <a:ext uri="{FF2B5EF4-FFF2-40B4-BE49-F238E27FC236}">
                <a16:creationId xmlns:a16="http://schemas.microsoft.com/office/drawing/2014/main" id="{9F719D30-490C-A14F-BEA7-4E8C33C14619}"/>
              </a:ext>
            </a:extLst>
          </p:cNvPr>
          <p:cNvSpPr txBox="1"/>
          <p:nvPr userDrawn="1"/>
        </p:nvSpPr>
        <p:spPr>
          <a:xfrm>
            <a:off x="2936839" y="1873908"/>
            <a:ext cx="2801258" cy="775597"/>
          </a:xfrm>
          <a:prstGeom prst="rect">
            <a:avLst/>
          </a:prstGeom>
          <a:noFill/>
        </p:spPr>
        <p:txBody>
          <a:bodyPr wrap="square" lIns="0" tIns="0" rIns="0" bIns="0" rtlCol="0">
            <a:spAutoFit/>
          </a:bodyPr>
          <a:lstStyle/>
          <a:p>
            <a:pPr rtl="0">
              <a:lnSpc>
                <a:spcPct val="90000"/>
              </a:lnSpc>
            </a:pPr>
            <a:r>
              <a:rPr lang="en-US" sz="2800" b="1" i="0" u="none" strike="noStrike" kern="1200" baseline="0" dirty="0">
                <a:solidFill>
                  <a:srgbClr val="00ADF0"/>
                </a:solidFill>
                <a:latin typeface="+mn-lt"/>
                <a:ea typeface="+mn-ea"/>
                <a:cs typeface="+mn-cs"/>
              </a:rPr>
              <a:t>For more </a:t>
            </a:r>
            <a:br>
              <a:rPr lang="en-US" sz="2800" b="1" i="0" u="none" strike="noStrike" kern="1200" baseline="0" dirty="0">
                <a:solidFill>
                  <a:srgbClr val="00ADF0"/>
                </a:solidFill>
                <a:latin typeface="+mn-lt"/>
                <a:ea typeface="+mn-ea"/>
                <a:cs typeface="+mn-cs"/>
              </a:rPr>
            </a:br>
            <a:r>
              <a:rPr lang="en-US" sz="2800" b="1" i="0" u="none" strike="noStrike" kern="1200" baseline="0" dirty="0">
                <a:solidFill>
                  <a:srgbClr val="00ADF0"/>
                </a:solidFill>
                <a:latin typeface="+mn-lt"/>
                <a:ea typeface="+mn-ea"/>
                <a:cs typeface="+mn-cs"/>
              </a:rPr>
              <a:t>information</a:t>
            </a:r>
          </a:p>
        </p:txBody>
      </p:sp>
    </p:spTree>
    <p:extLst>
      <p:ext uri="{BB962C8B-B14F-4D97-AF65-F5344CB8AC3E}">
        <p14:creationId xmlns:p14="http://schemas.microsoft.com/office/powerpoint/2010/main" val="249225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rgbClr val="00ADF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8B752C-49F1-4241-A9A3-894D10F4395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1" name="Text Placeholder 9">
            <a:extLst>
              <a:ext uri="{FF2B5EF4-FFF2-40B4-BE49-F238E27FC236}">
                <a16:creationId xmlns:a16="http://schemas.microsoft.com/office/drawing/2014/main" id="{A01A4E40-CC68-474F-9E5A-08C6C8C13CA1}"/>
              </a:ext>
            </a:extLst>
          </p:cNvPr>
          <p:cNvSpPr>
            <a:spLocks noGrp="1"/>
          </p:cNvSpPr>
          <p:nvPr>
            <p:ph type="body" sz="quarter" idx="10"/>
          </p:nvPr>
        </p:nvSpPr>
        <p:spPr>
          <a:xfrm>
            <a:off x="457199" y="1370013"/>
            <a:ext cx="8229599" cy="32623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724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01">
    <p:bg>
      <p:bgPr>
        <a:solidFill>
          <a:srgbClr val="2E3EB7"/>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2E59990-3E30-144A-8516-2DEEC6A853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2873" y="202623"/>
            <a:ext cx="4738255" cy="4738255"/>
          </a:xfrm>
          <a:prstGeom prst="rect">
            <a:avLst/>
          </a:prstGeom>
        </p:spPr>
      </p:pic>
      <p:sp>
        <p:nvSpPr>
          <p:cNvPr id="7" name="Title 1"/>
          <p:cNvSpPr>
            <a:spLocks noGrp="1"/>
          </p:cNvSpPr>
          <p:nvPr>
            <p:ph type="ctrTitle" hasCustomPrompt="1"/>
          </p:nvPr>
        </p:nvSpPr>
        <p:spPr>
          <a:xfrm>
            <a:off x="704679" y="1904726"/>
            <a:ext cx="7734642" cy="1334048"/>
          </a:xfrm>
          <a:prstGeom prst="rect">
            <a:avLst/>
          </a:prstGeom>
        </p:spPr>
        <p:txBody>
          <a:bodyPr lIns="0" tIns="0" rIns="0" bIns="0">
            <a:noAutofit/>
          </a:bodyPr>
          <a:lstStyle>
            <a:lvl1pPr algn="ctr">
              <a:lnSpc>
                <a:spcPct val="80000"/>
              </a:lnSpc>
              <a:defRPr sz="6400" b="1" baseline="0">
                <a:solidFill>
                  <a:schemeClr val="bg1"/>
                </a:solidFill>
              </a:defRPr>
            </a:lvl1pPr>
          </a:lstStyle>
          <a:p>
            <a:r>
              <a:rPr lang="en-AU" dirty="0"/>
              <a:t>Section title</a:t>
            </a:r>
            <a:br>
              <a:rPr lang="en-AU" dirty="0"/>
            </a:br>
            <a:r>
              <a:rPr lang="en-AU" dirty="0"/>
              <a:t>goes here</a:t>
            </a:r>
            <a:endParaRPr lang="en-US" dirty="0"/>
          </a:p>
        </p:txBody>
      </p:sp>
    </p:spTree>
    <p:extLst>
      <p:ext uri="{BB962C8B-B14F-4D97-AF65-F5344CB8AC3E}">
        <p14:creationId xmlns:p14="http://schemas.microsoft.com/office/powerpoint/2010/main" val="217032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02">
    <p:bg>
      <p:bgPr>
        <a:solidFill>
          <a:srgbClr val="00ADF0"/>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6FA8B53-7FBA-AB4D-AB0A-EBAA2E4FF6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68237" y="167987"/>
            <a:ext cx="4807527" cy="4807527"/>
          </a:xfrm>
          <a:prstGeom prst="rect">
            <a:avLst/>
          </a:prstGeom>
        </p:spPr>
      </p:pic>
      <p:sp>
        <p:nvSpPr>
          <p:cNvPr id="7" name="Title 1"/>
          <p:cNvSpPr>
            <a:spLocks noGrp="1"/>
          </p:cNvSpPr>
          <p:nvPr>
            <p:ph type="ctrTitle" hasCustomPrompt="1"/>
          </p:nvPr>
        </p:nvSpPr>
        <p:spPr>
          <a:xfrm>
            <a:off x="704679" y="1904726"/>
            <a:ext cx="7734642" cy="1334048"/>
          </a:xfrm>
          <a:prstGeom prst="rect">
            <a:avLst/>
          </a:prstGeom>
        </p:spPr>
        <p:txBody>
          <a:bodyPr lIns="0" tIns="0" rIns="0" bIns="0">
            <a:noAutofit/>
          </a:bodyPr>
          <a:lstStyle>
            <a:lvl1pPr algn="ctr">
              <a:lnSpc>
                <a:spcPct val="80000"/>
              </a:lnSpc>
              <a:defRPr sz="6400" b="1" baseline="0">
                <a:solidFill>
                  <a:schemeClr val="bg1"/>
                </a:solidFill>
              </a:defRPr>
            </a:lvl1pPr>
          </a:lstStyle>
          <a:p>
            <a:r>
              <a:rPr lang="en-AU" dirty="0"/>
              <a:t>Section title</a:t>
            </a:r>
            <a:br>
              <a:rPr lang="en-AU" dirty="0"/>
            </a:br>
            <a:r>
              <a:rPr lang="en-AU" dirty="0"/>
              <a:t>goes here</a:t>
            </a:r>
            <a:endParaRPr lang="en-US" dirty="0"/>
          </a:p>
        </p:txBody>
      </p:sp>
    </p:spTree>
    <p:extLst>
      <p:ext uri="{BB962C8B-B14F-4D97-AF65-F5344CB8AC3E}">
        <p14:creationId xmlns:p14="http://schemas.microsoft.com/office/powerpoint/2010/main" val="336346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03">
    <p:bg>
      <p:bgPr>
        <a:solidFill>
          <a:srgbClr val="57B4C3"/>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FF4DEB9-DF42-1D4E-915A-6B5132EDB31D}"/>
              </a:ext>
            </a:extLst>
          </p:cNvPr>
          <p:cNvSpPr/>
          <p:nvPr userDrawn="1"/>
        </p:nvSpPr>
        <p:spPr>
          <a:xfrm>
            <a:off x="3124200" y="1123950"/>
            <a:ext cx="2895600" cy="2895600"/>
          </a:xfrm>
          <a:prstGeom prst="ellipse">
            <a:avLst/>
          </a:prstGeom>
          <a:noFill/>
          <a:ln w="127000">
            <a:solidFill>
              <a:srgbClr val="00AD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3EA7F57-5C8B-074F-9493-A6DB5ADD0769}"/>
              </a:ext>
            </a:extLst>
          </p:cNvPr>
          <p:cNvSpPr/>
          <p:nvPr userDrawn="1"/>
        </p:nvSpPr>
        <p:spPr>
          <a:xfrm>
            <a:off x="2701636" y="720436"/>
            <a:ext cx="3740728" cy="3702628"/>
          </a:xfrm>
          <a:prstGeom prst="ellipse">
            <a:avLst/>
          </a:prstGeom>
          <a:noFill/>
          <a:ln w="127000">
            <a:solidFill>
              <a:srgbClr val="00AD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A7203DD-807D-D949-9080-BF452EEAAFB9}"/>
              </a:ext>
            </a:extLst>
          </p:cNvPr>
          <p:cNvSpPr/>
          <p:nvPr userDrawn="1"/>
        </p:nvSpPr>
        <p:spPr>
          <a:xfrm>
            <a:off x="2311976" y="311726"/>
            <a:ext cx="4520048" cy="4520048"/>
          </a:xfrm>
          <a:prstGeom prst="ellipse">
            <a:avLst/>
          </a:prstGeom>
          <a:noFill/>
          <a:ln w="127000">
            <a:solidFill>
              <a:srgbClr val="00AD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704679" y="1904726"/>
            <a:ext cx="7734642" cy="1334048"/>
          </a:xfrm>
          <a:prstGeom prst="rect">
            <a:avLst/>
          </a:prstGeom>
        </p:spPr>
        <p:txBody>
          <a:bodyPr lIns="0" tIns="0" rIns="0" bIns="0">
            <a:noAutofit/>
          </a:bodyPr>
          <a:lstStyle>
            <a:lvl1pPr algn="ctr">
              <a:lnSpc>
                <a:spcPct val="80000"/>
              </a:lnSpc>
              <a:defRPr sz="6400" b="1" baseline="0">
                <a:solidFill>
                  <a:schemeClr val="bg1"/>
                </a:solidFill>
              </a:defRPr>
            </a:lvl1pPr>
          </a:lstStyle>
          <a:p>
            <a:r>
              <a:rPr lang="en-AU" dirty="0"/>
              <a:t>Section title</a:t>
            </a:r>
            <a:br>
              <a:rPr lang="en-AU" dirty="0"/>
            </a:br>
            <a:r>
              <a:rPr lang="en-AU" dirty="0"/>
              <a:t>goes here</a:t>
            </a:r>
            <a:endParaRPr lang="en-US" dirty="0"/>
          </a:p>
        </p:txBody>
      </p:sp>
    </p:spTree>
    <p:extLst>
      <p:ext uri="{BB962C8B-B14F-4D97-AF65-F5344CB8AC3E}">
        <p14:creationId xmlns:p14="http://schemas.microsoft.com/office/powerpoint/2010/main" val="299813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8" name="Rectangle 7"/>
          <p:cNvSpPr/>
          <p:nvPr userDrawn="1"/>
        </p:nvSpPr>
        <p:spPr>
          <a:xfrm>
            <a:off x="0" y="-71967"/>
            <a:ext cx="9144000" cy="143933"/>
          </a:xfrm>
          <a:prstGeom prst="rect">
            <a:avLst/>
          </a:prstGeom>
          <a:solidFill>
            <a:srgbClr val="00A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457200" y="4699001"/>
            <a:ext cx="8229600" cy="0"/>
          </a:xfrm>
          <a:prstGeom prst="line">
            <a:avLst/>
          </a:prstGeom>
          <a:ln>
            <a:solidFill>
              <a:srgbClr val="2E3DB8"/>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Footer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1445" y="4822340"/>
            <a:ext cx="174879" cy="174879"/>
          </a:xfrm>
          <a:prstGeom prst="rect">
            <a:avLst/>
          </a:prstGeom>
        </p:spPr>
      </p:pic>
      <p:sp>
        <p:nvSpPr>
          <p:cNvPr id="2" name="Title 1">
            <a:extLst>
              <a:ext uri="{FF2B5EF4-FFF2-40B4-BE49-F238E27FC236}">
                <a16:creationId xmlns:a16="http://schemas.microsoft.com/office/drawing/2014/main" id="{B8497039-5D3A-2A4C-810C-92D1BB89CCBD}"/>
              </a:ext>
            </a:extLst>
          </p:cNvPr>
          <p:cNvSpPr>
            <a:spLocks noGrp="1"/>
          </p:cNvSpPr>
          <p:nvPr>
            <p:ph type="title"/>
          </p:nvPr>
        </p:nvSpPr>
        <p:spPr/>
        <p:txBody>
          <a:bodyPr/>
          <a:lstStyle>
            <a:lvl1pPr>
              <a:defRPr>
                <a:solidFill>
                  <a:srgbClr val="00ADF0"/>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0FD82D8-980A-A442-9DF4-DC76F622541B}"/>
              </a:ext>
            </a:extLst>
          </p:cNvPr>
          <p:cNvSpPr>
            <a:spLocks noGrp="1"/>
          </p:cNvSpPr>
          <p:nvPr>
            <p:ph type="body" sz="quarter" idx="10"/>
          </p:nvPr>
        </p:nvSpPr>
        <p:spPr>
          <a:xfrm>
            <a:off x="457199" y="1370013"/>
            <a:ext cx="8229599"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49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Rectangle 7"/>
          <p:cNvSpPr/>
          <p:nvPr userDrawn="1"/>
        </p:nvSpPr>
        <p:spPr>
          <a:xfrm>
            <a:off x="0" y="-71967"/>
            <a:ext cx="9144000" cy="143933"/>
          </a:xfrm>
          <a:prstGeom prst="rect">
            <a:avLst/>
          </a:prstGeom>
          <a:solidFill>
            <a:srgbClr val="00A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457200" y="4699001"/>
            <a:ext cx="8229600" cy="0"/>
          </a:xfrm>
          <a:prstGeom prst="line">
            <a:avLst/>
          </a:prstGeom>
          <a:ln>
            <a:solidFill>
              <a:srgbClr val="2E3DB8"/>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Footer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1445" y="4822340"/>
            <a:ext cx="174879" cy="174879"/>
          </a:xfrm>
          <a:prstGeom prst="rect">
            <a:avLst/>
          </a:prstGeom>
        </p:spPr>
      </p:pic>
      <p:sp>
        <p:nvSpPr>
          <p:cNvPr id="2" name="Title 1">
            <a:extLst>
              <a:ext uri="{FF2B5EF4-FFF2-40B4-BE49-F238E27FC236}">
                <a16:creationId xmlns:a16="http://schemas.microsoft.com/office/drawing/2014/main" id="{B8497039-5D3A-2A4C-810C-92D1BB89CCBD}"/>
              </a:ext>
            </a:extLst>
          </p:cNvPr>
          <p:cNvSpPr>
            <a:spLocks noGrp="1"/>
          </p:cNvSpPr>
          <p:nvPr>
            <p:ph type="title"/>
          </p:nvPr>
        </p:nvSpPr>
        <p:spPr/>
        <p:txBody>
          <a:bodyPr/>
          <a:lstStyle>
            <a:lvl1pPr>
              <a:defRPr>
                <a:solidFill>
                  <a:srgbClr val="00ADF0"/>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0FD82D8-980A-A442-9DF4-DC76F622541B}"/>
              </a:ext>
            </a:extLst>
          </p:cNvPr>
          <p:cNvSpPr>
            <a:spLocks noGrp="1"/>
          </p:cNvSpPr>
          <p:nvPr>
            <p:ph type="body" sz="quarter" idx="10"/>
          </p:nvPr>
        </p:nvSpPr>
        <p:spPr>
          <a:xfrm>
            <a:off x="457199" y="1370013"/>
            <a:ext cx="8229599" cy="3262312"/>
          </a:xfrm>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083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S W TEXT">
    <p:spTree>
      <p:nvGrpSpPr>
        <p:cNvPr id="1" name=""/>
        <p:cNvGrpSpPr/>
        <p:nvPr/>
      </p:nvGrpSpPr>
      <p:grpSpPr>
        <a:xfrm>
          <a:off x="0" y="0"/>
          <a:ext cx="0" cy="0"/>
          <a:chOff x="0" y="0"/>
          <a:chExt cx="0" cy="0"/>
        </a:xfrm>
      </p:grpSpPr>
      <p:cxnSp>
        <p:nvCxnSpPr>
          <p:cNvPr id="13" name="Straight Connector 12"/>
          <p:cNvCxnSpPr/>
          <p:nvPr userDrawn="1"/>
        </p:nvCxnSpPr>
        <p:spPr>
          <a:xfrm>
            <a:off x="457200" y="4699001"/>
            <a:ext cx="8229600" cy="0"/>
          </a:xfrm>
          <a:prstGeom prst="line">
            <a:avLst/>
          </a:prstGeom>
          <a:ln>
            <a:solidFill>
              <a:srgbClr val="2E3DB8"/>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Footer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1445" y="4822340"/>
            <a:ext cx="174879" cy="174879"/>
          </a:xfrm>
          <a:prstGeom prst="rect">
            <a:avLst/>
          </a:prstGeom>
        </p:spPr>
      </p:pic>
      <p:sp>
        <p:nvSpPr>
          <p:cNvPr id="7" name="Rectangle 6">
            <a:extLst>
              <a:ext uri="{FF2B5EF4-FFF2-40B4-BE49-F238E27FC236}">
                <a16:creationId xmlns:a16="http://schemas.microsoft.com/office/drawing/2014/main" id="{8A588E7B-3E61-834D-9DE1-CC5CAEA57BF6}"/>
              </a:ext>
            </a:extLst>
          </p:cNvPr>
          <p:cNvSpPr/>
          <p:nvPr userDrawn="1"/>
        </p:nvSpPr>
        <p:spPr>
          <a:xfrm>
            <a:off x="0" y="1"/>
            <a:ext cx="9144000" cy="1676400"/>
          </a:xfrm>
          <a:prstGeom prst="rect">
            <a:avLst/>
          </a:prstGeom>
          <a:solidFill>
            <a:srgbClr val="00A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B743807-A0BC-C644-A49D-9528BA3E6BFE}"/>
              </a:ext>
            </a:extLst>
          </p:cNvPr>
          <p:cNvSpPr>
            <a:spLocks noGrp="1"/>
          </p:cNvSpPr>
          <p:nvPr>
            <p:ph type="pic" sz="quarter" idx="10" hasCustomPrompt="1"/>
          </p:nvPr>
        </p:nvSpPr>
        <p:spPr>
          <a:xfrm>
            <a:off x="969819" y="614878"/>
            <a:ext cx="2078038" cy="1787228"/>
          </a:xfrm>
          <a:prstGeom prst="roundRect">
            <a:avLst>
              <a:gd name="adj" fmla="val 8140"/>
            </a:avLst>
          </a:prstGeom>
        </p:spPr>
        <p:txBody>
          <a:bodyPr/>
          <a:lstStyle/>
          <a:p>
            <a:r>
              <a:rPr lang="en-US" dirty="0"/>
              <a:t>Click to add image</a:t>
            </a:r>
          </a:p>
        </p:txBody>
      </p:sp>
      <p:sp>
        <p:nvSpPr>
          <p:cNvPr id="9" name="Text Placeholder 8">
            <a:extLst>
              <a:ext uri="{FF2B5EF4-FFF2-40B4-BE49-F238E27FC236}">
                <a16:creationId xmlns:a16="http://schemas.microsoft.com/office/drawing/2014/main" id="{5137A4F6-202E-744B-A63E-F7FA3ECDD199}"/>
              </a:ext>
            </a:extLst>
          </p:cNvPr>
          <p:cNvSpPr>
            <a:spLocks noGrp="1"/>
          </p:cNvSpPr>
          <p:nvPr>
            <p:ph type="body" sz="quarter" idx="13" hasCustomPrompt="1"/>
          </p:nvPr>
        </p:nvSpPr>
        <p:spPr>
          <a:xfrm>
            <a:off x="969241" y="2571750"/>
            <a:ext cx="2078038" cy="1672869"/>
          </a:xfrm>
        </p:spPr>
        <p:txBody>
          <a:bodyPr/>
          <a:lstStyle>
            <a:lvl1pPr marL="0" indent="0">
              <a:buNone/>
              <a:defRPr sz="1200"/>
            </a:lvl1pPr>
          </a:lstStyle>
          <a:p>
            <a:pPr lvl="0"/>
            <a:r>
              <a:rPr lang="en-GB" dirty="0"/>
              <a:t>Insert text</a:t>
            </a:r>
            <a:endParaRPr lang="en-US" dirty="0"/>
          </a:p>
        </p:txBody>
      </p:sp>
      <p:sp>
        <p:nvSpPr>
          <p:cNvPr id="14" name="Text Placeholder 8">
            <a:extLst>
              <a:ext uri="{FF2B5EF4-FFF2-40B4-BE49-F238E27FC236}">
                <a16:creationId xmlns:a16="http://schemas.microsoft.com/office/drawing/2014/main" id="{854BD815-F856-B141-A12C-43DD51822871}"/>
              </a:ext>
            </a:extLst>
          </p:cNvPr>
          <p:cNvSpPr>
            <a:spLocks noGrp="1"/>
          </p:cNvSpPr>
          <p:nvPr>
            <p:ph type="body" sz="quarter" idx="14" hasCustomPrompt="1"/>
          </p:nvPr>
        </p:nvSpPr>
        <p:spPr>
          <a:xfrm>
            <a:off x="3532981" y="2571750"/>
            <a:ext cx="2078038" cy="1672869"/>
          </a:xfrm>
        </p:spPr>
        <p:txBody>
          <a:bodyPr/>
          <a:lstStyle>
            <a:lvl1pPr marL="0" indent="0">
              <a:buNone/>
              <a:defRPr sz="1200"/>
            </a:lvl1pPr>
          </a:lstStyle>
          <a:p>
            <a:pPr lvl="0"/>
            <a:r>
              <a:rPr lang="en-GB" dirty="0"/>
              <a:t>Insert text</a:t>
            </a:r>
            <a:endParaRPr lang="en-US" dirty="0"/>
          </a:p>
        </p:txBody>
      </p:sp>
      <p:sp>
        <p:nvSpPr>
          <p:cNvPr id="15" name="Text Placeholder 8">
            <a:extLst>
              <a:ext uri="{FF2B5EF4-FFF2-40B4-BE49-F238E27FC236}">
                <a16:creationId xmlns:a16="http://schemas.microsoft.com/office/drawing/2014/main" id="{6BA92BDB-1A57-6743-9374-80BE1A603B50}"/>
              </a:ext>
            </a:extLst>
          </p:cNvPr>
          <p:cNvSpPr>
            <a:spLocks noGrp="1"/>
          </p:cNvSpPr>
          <p:nvPr>
            <p:ph type="body" sz="quarter" idx="15" hasCustomPrompt="1"/>
          </p:nvPr>
        </p:nvSpPr>
        <p:spPr>
          <a:xfrm>
            <a:off x="6096143" y="2571750"/>
            <a:ext cx="2078038" cy="1672869"/>
          </a:xfrm>
        </p:spPr>
        <p:txBody>
          <a:bodyPr/>
          <a:lstStyle>
            <a:lvl1pPr marL="0" indent="0">
              <a:buNone/>
              <a:defRPr sz="1200"/>
            </a:lvl1pPr>
          </a:lstStyle>
          <a:p>
            <a:pPr lvl="0"/>
            <a:r>
              <a:rPr lang="en-GB" dirty="0"/>
              <a:t>Insert text</a:t>
            </a:r>
            <a:endParaRPr lang="en-US" dirty="0"/>
          </a:p>
        </p:txBody>
      </p:sp>
      <p:sp>
        <p:nvSpPr>
          <p:cNvPr id="20" name="Picture Placeholder 4">
            <a:extLst>
              <a:ext uri="{FF2B5EF4-FFF2-40B4-BE49-F238E27FC236}">
                <a16:creationId xmlns:a16="http://schemas.microsoft.com/office/drawing/2014/main" id="{BD18618F-3E26-D84A-8E48-A3ACBB68A9A0}"/>
              </a:ext>
            </a:extLst>
          </p:cNvPr>
          <p:cNvSpPr>
            <a:spLocks noGrp="1"/>
          </p:cNvSpPr>
          <p:nvPr>
            <p:ph type="pic" sz="quarter" idx="16" hasCustomPrompt="1"/>
          </p:nvPr>
        </p:nvSpPr>
        <p:spPr>
          <a:xfrm>
            <a:off x="3532981" y="614878"/>
            <a:ext cx="2078038" cy="1787228"/>
          </a:xfrm>
          <a:prstGeom prst="roundRect">
            <a:avLst>
              <a:gd name="adj" fmla="val 8140"/>
            </a:avLst>
          </a:prstGeom>
        </p:spPr>
        <p:txBody>
          <a:bodyPr/>
          <a:lstStyle/>
          <a:p>
            <a:r>
              <a:rPr lang="en-US" dirty="0"/>
              <a:t>Click to add image</a:t>
            </a:r>
          </a:p>
        </p:txBody>
      </p:sp>
      <p:sp>
        <p:nvSpPr>
          <p:cNvPr id="21" name="Picture Placeholder 4">
            <a:extLst>
              <a:ext uri="{FF2B5EF4-FFF2-40B4-BE49-F238E27FC236}">
                <a16:creationId xmlns:a16="http://schemas.microsoft.com/office/drawing/2014/main" id="{D49E814A-A0AF-7942-B281-E46ACAC2CB96}"/>
              </a:ext>
            </a:extLst>
          </p:cNvPr>
          <p:cNvSpPr>
            <a:spLocks noGrp="1"/>
          </p:cNvSpPr>
          <p:nvPr>
            <p:ph type="pic" sz="quarter" idx="17" hasCustomPrompt="1"/>
          </p:nvPr>
        </p:nvSpPr>
        <p:spPr>
          <a:xfrm>
            <a:off x="6096143" y="614878"/>
            <a:ext cx="2078038" cy="1787228"/>
          </a:xfrm>
          <a:prstGeom prst="roundRect">
            <a:avLst>
              <a:gd name="adj" fmla="val 8140"/>
            </a:avLst>
          </a:prstGeom>
        </p:spPr>
        <p:txBody>
          <a:bodyPr/>
          <a:lstStyle/>
          <a:p>
            <a:r>
              <a:rPr lang="en-US" dirty="0"/>
              <a:t>Click to add image</a:t>
            </a:r>
          </a:p>
        </p:txBody>
      </p:sp>
    </p:spTree>
    <p:extLst>
      <p:ext uri="{BB962C8B-B14F-4D97-AF65-F5344CB8AC3E}">
        <p14:creationId xmlns:p14="http://schemas.microsoft.com/office/powerpoint/2010/main" val="419887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W TEXT">
    <p:spTree>
      <p:nvGrpSpPr>
        <p:cNvPr id="1" name=""/>
        <p:cNvGrpSpPr/>
        <p:nvPr/>
      </p:nvGrpSpPr>
      <p:grpSpPr>
        <a:xfrm>
          <a:off x="0" y="0"/>
          <a:ext cx="0" cy="0"/>
          <a:chOff x="0" y="0"/>
          <a:chExt cx="0" cy="0"/>
        </a:xfrm>
      </p:grpSpPr>
      <p:cxnSp>
        <p:nvCxnSpPr>
          <p:cNvPr id="13" name="Straight Connector 12"/>
          <p:cNvCxnSpPr/>
          <p:nvPr userDrawn="1"/>
        </p:nvCxnSpPr>
        <p:spPr>
          <a:xfrm>
            <a:off x="457200" y="4699001"/>
            <a:ext cx="8229600" cy="0"/>
          </a:xfrm>
          <a:prstGeom prst="line">
            <a:avLst/>
          </a:prstGeom>
          <a:ln>
            <a:solidFill>
              <a:srgbClr val="2E3DB8"/>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Footer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1445" y="4822340"/>
            <a:ext cx="174879" cy="174879"/>
          </a:xfrm>
          <a:prstGeom prst="rect">
            <a:avLst/>
          </a:prstGeom>
        </p:spPr>
      </p:pic>
      <p:sp>
        <p:nvSpPr>
          <p:cNvPr id="9" name="Text Placeholder 8">
            <a:extLst>
              <a:ext uri="{FF2B5EF4-FFF2-40B4-BE49-F238E27FC236}">
                <a16:creationId xmlns:a16="http://schemas.microsoft.com/office/drawing/2014/main" id="{5137A4F6-202E-744B-A63E-F7FA3ECDD199}"/>
              </a:ext>
            </a:extLst>
          </p:cNvPr>
          <p:cNvSpPr>
            <a:spLocks noGrp="1"/>
          </p:cNvSpPr>
          <p:nvPr>
            <p:ph type="body" sz="quarter" idx="13" hasCustomPrompt="1"/>
          </p:nvPr>
        </p:nvSpPr>
        <p:spPr>
          <a:xfrm>
            <a:off x="969241" y="2571750"/>
            <a:ext cx="2078038" cy="1672869"/>
          </a:xfrm>
        </p:spPr>
        <p:txBody>
          <a:bodyPr/>
          <a:lstStyle>
            <a:lvl1pPr marL="0" indent="0">
              <a:buNone/>
              <a:defRPr sz="1200"/>
            </a:lvl1pPr>
          </a:lstStyle>
          <a:p>
            <a:pPr lvl="0"/>
            <a:r>
              <a:rPr lang="en-GB" dirty="0"/>
              <a:t>Insert text</a:t>
            </a:r>
            <a:endParaRPr lang="en-US" dirty="0"/>
          </a:p>
        </p:txBody>
      </p:sp>
      <p:sp>
        <p:nvSpPr>
          <p:cNvPr id="14" name="Text Placeholder 8">
            <a:extLst>
              <a:ext uri="{FF2B5EF4-FFF2-40B4-BE49-F238E27FC236}">
                <a16:creationId xmlns:a16="http://schemas.microsoft.com/office/drawing/2014/main" id="{854BD815-F856-B141-A12C-43DD51822871}"/>
              </a:ext>
            </a:extLst>
          </p:cNvPr>
          <p:cNvSpPr>
            <a:spLocks noGrp="1"/>
          </p:cNvSpPr>
          <p:nvPr>
            <p:ph type="body" sz="quarter" idx="14" hasCustomPrompt="1"/>
          </p:nvPr>
        </p:nvSpPr>
        <p:spPr>
          <a:xfrm>
            <a:off x="3532981" y="2571750"/>
            <a:ext cx="2078038" cy="1672869"/>
          </a:xfrm>
        </p:spPr>
        <p:txBody>
          <a:bodyPr/>
          <a:lstStyle>
            <a:lvl1pPr marL="0" indent="0">
              <a:buNone/>
              <a:defRPr sz="1200"/>
            </a:lvl1pPr>
          </a:lstStyle>
          <a:p>
            <a:pPr lvl="0"/>
            <a:r>
              <a:rPr lang="en-GB" dirty="0"/>
              <a:t>Insert text</a:t>
            </a:r>
            <a:endParaRPr lang="en-US" dirty="0"/>
          </a:p>
        </p:txBody>
      </p:sp>
      <p:sp>
        <p:nvSpPr>
          <p:cNvPr id="15" name="Text Placeholder 8">
            <a:extLst>
              <a:ext uri="{FF2B5EF4-FFF2-40B4-BE49-F238E27FC236}">
                <a16:creationId xmlns:a16="http://schemas.microsoft.com/office/drawing/2014/main" id="{6BA92BDB-1A57-6743-9374-80BE1A603B50}"/>
              </a:ext>
            </a:extLst>
          </p:cNvPr>
          <p:cNvSpPr>
            <a:spLocks noGrp="1"/>
          </p:cNvSpPr>
          <p:nvPr>
            <p:ph type="body" sz="quarter" idx="15" hasCustomPrompt="1"/>
          </p:nvPr>
        </p:nvSpPr>
        <p:spPr>
          <a:xfrm>
            <a:off x="6096143" y="2571750"/>
            <a:ext cx="2078038" cy="1672869"/>
          </a:xfrm>
        </p:spPr>
        <p:txBody>
          <a:bodyPr/>
          <a:lstStyle>
            <a:lvl1pPr marL="0" indent="0">
              <a:buNone/>
              <a:defRPr sz="1200"/>
            </a:lvl1pPr>
          </a:lstStyle>
          <a:p>
            <a:pPr lvl="0"/>
            <a:r>
              <a:rPr lang="en-GB" dirty="0"/>
              <a:t>Insert text</a:t>
            </a:r>
            <a:endParaRPr lang="en-US" dirty="0"/>
          </a:p>
        </p:txBody>
      </p:sp>
      <p:sp>
        <p:nvSpPr>
          <p:cNvPr id="3" name="Picture Placeholder 2">
            <a:extLst>
              <a:ext uri="{FF2B5EF4-FFF2-40B4-BE49-F238E27FC236}">
                <a16:creationId xmlns:a16="http://schemas.microsoft.com/office/drawing/2014/main" id="{181CDB28-BD5B-D349-B6A8-E99C1DC18255}"/>
              </a:ext>
            </a:extLst>
          </p:cNvPr>
          <p:cNvSpPr>
            <a:spLocks noGrp="1"/>
          </p:cNvSpPr>
          <p:nvPr>
            <p:ph type="pic" sz="quarter" idx="16" hasCustomPrompt="1"/>
          </p:nvPr>
        </p:nvSpPr>
        <p:spPr>
          <a:xfrm>
            <a:off x="0" y="0"/>
            <a:ext cx="9144000" cy="1676400"/>
          </a:xfrm>
        </p:spPr>
        <p:txBody>
          <a:bodyPr/>
          <a:lstStyle/>
          <a:p>
            <a:r>
              <a:rPr lang="en-US" dirty="0"/>
              <a:t>Insert hero image</a:t>
            </a:r>
          </a:p>
        </p:txBody>
      </p:sp>
    </p:spTree>
    <p:extLst>
      <p:ext uri="{BB962C8B-B14F-4D97-AF65-F5344CB8AC3E}">
        <p14:creationId xmlns:p14="http://schemas.microsoft.com/office/powerpoint/2010/main" val="304015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F5F3E2-29F2-BD4D-B0B0-8C23BFB70DA2}"/>
              </a:ext>
            </a:extLst>
          </p:cNvPr>
          <p:cNvSpPr>
            <a:spLocks noGrp="1"/>
          </p:cNvSpPr>
          <p:nvPr>
            <p:ph type="title"/>
          </p:nvPr>
        </p:nvSpPr>
        <p:spPr>
          <a:xfrm>
            <a:off x="457199" y="274638"/>
            <a:ext cx="8229599" cy="99377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426202-1867-2F4A-8EB7-753E71BE54E0}"/>
              </a:ext>
            </a:extLst>
          </p:cNvPr>
          <p:cNvSpPr>
            <a:spLocks noGrp="1"/>
          </p:cNvSpPr>
          <p:nvPr>
            <p:ph type="body" idx="1"/>
          </p:nvPr>
        </p:nvSpPr>
        <p:spPr>
          <a:xfrm>
            <a:off x="457199" y="1370013"/>
            <a:ext cx="8229599" cy="326231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0954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0" r:id="rId5"/>
    <p:sldLayoutId id="2147483652" r:id="rId6"/>
    <p:sldLayoutId id="2147483662" r:id="rId7"/>
    <p:sldLayoutId id="2147483663" r:id="rId8"/>
    <p:sldLayoutId id="2147483664" r:id="rId9"/>
    <p:sldLayoutId id="2147483665" r:id="rId10"/>
    <p:sldLayoutId id="2147483653" r:id="rId11"/>
  </p:sldLayoutIdLst>
  <p:txStyles>
    <p:titleStyle>
      <a:lvl1pPr algn="l" defTabSz="457200" rtl="0" eaLnBrk="1" latinLnBrk="0" hangingPunct="1">
        <a:spcBef>
          <a:spcPct val="0"/>
        </a:spcBef>
        <a:buNone/>
        <a:defRPr sz="3000" b="1" kern="1200" spc="-100" baseline="0">
          <a:solidFill>
            <a:schemeClr val="tx1"/>
          </a:solidFill>
          <a:latin typeface="+mj-lt"/>
          <a:ea typeface="+mj-ea"/>
          <a:cs typeface="+mj-cs"/>
        </a:defRPr>
      </a:lvl1pPr>
    </p:titleStyle>
    <p:bodyStyle>
      <a:lvl1pPr marL="18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1pPr>
      <a:lvl2pPr marL="54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2pPr>
      <a:lvl3pPr marL="90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3pPr>
      <a:lvl4pPr marL="126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4pPr>
      <a:lvl5pPr marL="162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hyperlink" Target="mailto:Artur.Grigorev@student.uts.edu.au"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fmlab.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696" y="1415135"/>
            <a:ext cx="5224135" cy="646331"/>
          </a:xfrm>
        </p:spPr>
        <p:txBody>
          <a:bodyPr/>
          <a:lstStyle/>
          <a:p>
            <a:r>
              <a:rPr lang="en-US" sz="1600" dirty="0"/>
              <a:t>iMOVE PhD student – ITS Australia NextGens:</a:t>
            </a:r>
            <a:br>
              <a:rPr lang="en-US" sz="1600" dirty="0"/>
            </a:br>
            <a:r>
              <a:rPr lang="en-US" sz="900" dirty="0"/>
              <a:t> </a:t>
            </a:r>
            <a:br>
              <a:rPr lang="en-US" sz="900" dirty="0"/>
            </a:br>
            <a:r>
              <a:rPr lang="en-US" sz="3600" dirty="0"/>
              <a:t>Fireside chats</a:t>
            </a:r>
            <a:br>
              <a:rPr lang="en-US" sz="3600" dirty="0"/>
            </a:br>
            <a:endParaRPr lang="en-US" sz="3600" dirty="0"/>
          </a:p>
        </p:txBody>
      </p:sp>
      <p:sp>
        <p:nvSpPr>
          <p:cNvPr id="3" name="Subtitle 2"/>
          <p:cNvSpPr>
            <a:spLocks noGrp="1"/>
          </p:cNvSpPr>
          <p:nvPr>
            <p:ph type="subTitle" idx="1"/>
          </p:nvPr>
        </p:nvSpPr>
        <p:spPr>
          <a:xfrm>
            <a:off x="443895" y="4633383"/>
            <a:ext cx="5231191" cy="351367"/>
          </a:xfrm>
          <a:ln>
            <a:solidFill>
              <a:srgbClr val="FF0000"/>
            </a:solidFill>
          </a:ln>
        </p:spPr>
        <p:txBody>
          <a:bodyPr>
            <a:noAutofit/>
          </a:bodyPr>
          <a:lstStyle/>
          <a:p>
            <a:r>
              <a:rPr lang="en-US" sz="1800" dirty="0">
                <a:solidFill>
                  <a:schemeClr val="bg1"/>
                </a:solidFill>
                <a:latin typeface="Calibri" panose="020F0502020204030204" pitchFamily="34" charset="0"/>
                <a:cs typeface="Calibri" panose="020F0502020204030204" pitchFamily="34" charset="0"/>
              </a:rPr>
              <a:t>20/10/2022</a:t>
            </a:r>
          </a:p>
        </p:txBody>
      </p:sp>
      <p:sp>
        <p:nvSpPr>
          <p:cNvPr id="10" name="TextBox 9">
            <a:extLst>
              <a:ext uri="{FF2B5EF4-FFF2-40B4-BE49-F238E27FC236}">
                <a16:creationId xmlns:a16="http://schemas.microsoft.com/office/drawing/2014/main" id="{344EE937-27C2-481C-A9F3-6D941FA60C11}"/>
              </a:ext>
            </a:extLst>
          </p:cNvPr>
          <p:cNvSpPr txBox="1"/>
          <p:nvPr/>
        </p:nvSpPr>
        <p:spPr>
          <a:xfrm>
            <a:off x="443895" y="3544369"/>
            <a:ext cx="5382497" cy="646331"/>
          </a:xfrm>
          <a:prstGeom prst="rect">
            <a:avLst/>
          </a:prstGeom>
          <a:noFill/>
          <a:ln>
            <a:solidFill>
              <a:srgbClr val="FF0000"/>
            </a:solidFill>
          </a:ln>
        </p:spPr>
        <p:txBody>
          <a:bodyPr wrap="square" rtlCol="0">
            <a:spAutoFit/>
          </a:bodyPr>
          <a:lstStyle/>
          <a:p>
            <a:r>
              <a:rPr lang="en-AU" b="1" dirty="0">
                <a:solidFill>
                  <a:schemeClr val="bg1"/>
                </a:solidFill>
                <a:latin typeface="Calibri" panose="020F0502020204030204" pitchFamily="34" charset="0"/>
                <a:cs typeface="Calibri" panose="020F0502020204030204" pitchFamily="34" charset="0"/>
              </a:rPr>
              <a:t>Artur Grigorev, PhD student</a:t>
            </a:r>
            <a:br>
              <a:rPr lang="en-AU" b="1" dirty="0">
                <a:solidFill>
                  <a:schemeClr val="bg1"/>
                </a:solidFill>
                <a:latin typeface="Calibri" panose="020F0502020204030204" pitchFamily="34" charset="0"/>
                <a:cs typeface="Calibri" panose="020F0502020204030204" pitchFamily="34" charset="0"/>
              </a:rPr>
            </a:br>
            <a:r>
              <a:rPr lang="en-AU" b="1" dirty="0">
                <a:solidFill>
                  <a:schemeClr val="bg1"/>
                </a:solidFill>
                <a:latin typeface="Calibri" panose="020F0502020204030204" pitchFamily="34" charset="0"/>
                <a:cs typeface="Calibri" panose="020F0502020204030204" pitchFamily="34" charset="0"/>
              </a:rPr>
              <a:t>FEIT, University of Technology Sydney</a:t>
            </a:r>
          </a:p>
        </p:txBody>
      </p:sp>
      <p:sp>
        <p:nvSpPr>
          <p:cNvPr id="5" name="TextBox 4">
            <a:extLst>
              <a:ext uri="{FF2B5EF4-FFF2-40B4-BE49-F238E27FC236}">
                <a16:creationId xmlns:a16="http://schemas.microsoft.com/office/drawing/2014/main" id="{C5AB1EA0-ACEE-285D-6FDC-948C5926194F}"/>
              </a:ext>
            </a:extLst>
          </p:cNvPr>
          <p:cNvSpPr txBox="1"/>
          <p:nvPr/>
        </p:nvSpPr>
        <p:spPr>
          <a:xfrm>
            <a:off x="368241" y="2435704"/>
            <a:ext cx="5382497" cy="707886"/>
          </a:xfrm>
          <a:prstGeom prst="rect">
            <a:avLst/>
          </a:prstGeom>
          <a:noFill/>
        </p:spPr>
        <p:txBody>
          <a:bodyPr wrap="square">
            <a:spAutoFit/>
          </a:bodyPr>
          <a:lstStyle/>
          <a:p>
            <a:r>
              <a:rPr lang="en-US" sz="2000" dirty="0">
                <a:solidFill>
                  <a:schemeClr val="bg1"/>
                </a:solidFill>
                <a:latin typeface="Calibri" panose="020F0502020204030204" pitchFamily="34" charset="0"/>
                <a:cs typeface="Calibri" panose="020F0502020204030204" pitchFamily="34" charset="0"/>
              </a:rPr>
              <a:t>Modelling impact of traffic disruptions using integrated Deep Learning and simulation</a:t>
            </a:r>
          </a:p>
        </p:txBody>
      </p:sp>
    </p:spTree>
    <p:extLst>
      <p:ext uri="{BB962C8B-B14F-4D97-AF65-F5344CB8AC3E}">
        <p14:creationId xmlns:p14="http://schemas.microsoft.com/office/powerpoint/2010/main" val="365603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6600" dirty="0">
                <a:effectLst/>
                <a:latin typeface="Calibri" panose="020F0502020204030204" pitchFamily="34" charset="0"/>
                <a:ea typeface="Times New Roman" panose="02020603050405020304" pitchFamily="18" charset="0"/>
              </a:rPr>
              <a:t>Future plans </a:t>
            </a:r>
            <a:br>
              <a:rPr lang="en-AU" sz="6600" dirty="0">
                <a:effectLst/>
                <a:latin typeface="Calibri" panose="020F0502020204030204" pitchFamily="34" charset="0"/>
                <a:ea typeface="Times New Roman" panose="02020603050405020304" pitchFamily="18" charset="0"/>
              </a:rPr>
            </a:br>
            <a:r>
              <a:rPr lang="en-AU" sz="6600" dirty="0">
                <a:effectLst/>
                <a:latin typeface="Calibri" panose="020F0502020204030204" pitchFamily="34" charset="0"/>
                <a:ea typeface="Times New Roman" panose="02020603050405020304" pitchFamily="18" charset="0"/>
              </a:rPr>
              <a:t>and vision</a:t>
            </a:r>
            <a:br>
              <a:rPr lang="en-AU" sz="66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328204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23D34-5983-8DD4-4C73-4C839F89CC9F}"/>
              </a:ext>
            </a:extLst>
          </p:cNvPr>
          <p:cNvSpPr/>
          <p:nvPr/>
        </p:nvSpPr>
        <p:spPr>
          <a:xfrm>
            <a:off x="7240833" y="4345651"/>
            <a:ext cx="237340" cy="2496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itle 7">
            <a:extLst>
              <a:ext uri="{FF2B5EF4-FFF2-40B4-BE49-F238E27FC236}">
                <a16:creationId xmlns:a16="http://schemas.microsoft.com/office/drawing/2014/main" id="{6E5AEEB3-D54A-ADAC-43FF-08214334C76F}"/>
              </a:ext>
            </a:extLst>
          </p:cNvPr>
          <p:cNvSpPr txBox="1">
            <a:spLocks/>
          </p:cNvSpPr>
          <p:nvPr/>
        </p:nvSpPr>
        <p:spPr>
          <a:xfrm>
            <a:off x="457199" y="274638"/>
            <a:ext cx="5143501"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chemeClr val="bg1"/>
                </a:solidFill>
              </a:rPr>
              <a:t>Future </a:t>
            </a:r>
            <a:r>
              <a:rPr lang="en-US" dirty="0" err="1">
                <a:solidFill>
                  <a:schemeClr val="bg1"/>
                </a:solidFill>
              </a:rPr>
              <a:t>Plan</a:t>
            </a:r>
            <a:r>
              <a:rPr lang="en-US" dirty="0" err="1">
                <a:solidFill>
                  <a:srgbClr val="00ADF0"/>
                </a:solidFill>
              </a:rPr>
              <a:t>research</a:t>
            </a:r>
            <a:endParaRPr lang="en-US" dirty="0">
              <a:solidFill>
                <a:srgbClr val="00ADF0"/>
              </a:solidFill>
            </a:endParaRPr>
          </a:p>
        </p:txBody>
      </p:sp>
      <p:pic>
        <p:nvPicPr>
          <p:cNvPr id="2" name="Graphic 1">
            <a:extLst>
              <a:ext uri="{FF2B5EF4-FFF2-40B4-BE49-F238E27FC236}">
                <a16:creationId xmlns:a16="http://schemas.microsoft.com/office/drawing/2014/main" id="{6628BA5B-22DA-2ECF-0627-426A03869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8807" y="2388273"/>
            <a:ext cx="3563383" cy="2291904"/>
          </a:xfrm>
          <a:prstGeom prst="rect">
            <a:avLst/>
          </a:prstGeom>
        </p:spPr>
      </p:pic>
      <p:pic>
        <p:nvPicPr>
          <p:cNvPr id="4" name="Graphic 3">
            <a:extLst>
              <a:ext uri="{FF2B5EF4-FFF2-40B4-BE49-F238E27FC236}">
                <a16:creationId xmlns:a16="http://schemas.microsoft.com/office/drawing/2014/main" id="{A3E054C2-54C4-C3BA-E672-84FC7338F0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878" y="2411939"/>
            <a:ext cx="4002122" cy="2254179"/>
          </a:xfrm>
          <a:prstGeom prst="rect">
            <a:avLst/>
          </a:prstGeom>
        </p:spPr>
      </p:pic>
      <p:cxnSp>
        <p:nvCxnSpPr>
          <p:cNvPr id="7" name="Straight Arrow Connector 6">
            <a:extLst>
              <a:ext uri="{FF2B5EF4-FFF2-40B4-BE49-F238E27FC236}">
                <a16:creationId xmlns:a16="http://schemas.microsoft.com/office/drawing/2014/main" id="{07942A24-CA81-AF39-0920-793A6ABE2BA9}"/>
              </a:ext>
            </a:extLst>
          </p:cNvPr>
          <p:cNvCxnSpPr>
            <a:cxnSpLocks/>
          </p:cNvCxnSpPr>
          <p:nvPr/>
        </p:nvCxnSpPr>
        <p:spPr>
          <a:xfrm flipV="1">
            <a:off x="1598750" y="2814762"/>
            <a:ext cx="2384853" cy="1697636"/>
          </a:xfrm>
          <a:prstGeom prst="straightConnector1">
            <a:avLst/>
          </a:prstGeom>
          <a:ln w="76200">
            <a:solidFill>
              <a:srgbClr val="0926F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8C8B8DA-2151-F752-C76A-7249191D2CF9}"/>
              </a:ext>
            </a:extLst>
          </p:cNvPr>
          <p:cNvSpPr/>
          <p:nvPr/>
        </p:nvSpPr>
        <p:spPr>
          <a:xfrm>
            <a:off x="6158141" y="4151652"/>
            <a:ext cx="153199" cy="152003"/>
          </a:xfrm>
          <a:prstGeom prst="ellipse">
            <a:avLst/>
          </a:prstGeom>
          <a:solidFill>
            <a:srgbClr val="0926FF"/>
          </a:solidFill>
          <a:ln>
            <a:solidFill>
              <a:srgbClr val="092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E258C9B-FBEA-A84E-2948-274310F1EACA}"/>
              </a:ext>
            </a:extLst>
          </p:cNvPr>
          <p:cNvCxnSpPr/>
          <p:nvPr/>
        </p:nvCxnSpPr>
        <p:spPr>
          <a:xfrm>
            <a:off x="202505" y="5589914"/>
            <a:ext cx="110935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647915-0C90-5040-3312-BF0D98797D0F}"/>
              </a:ext>
            </a:extLst>
          </p:cNvPr>
          <p:cNvCxnSpPr>
            <a:cxnSpLocks/>
          </p:cNvCxnSpPr>
          <p:nvPr/>
        </p:nvCxnSpPr>
        <p:spPr>
          <a:xfrm>
            <a:off x="433175" y="2226439"/>
            <a:ext cx="8446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942F56-0729-4BFF-D99A-ECABC1497E3B}"/>
              </a:ext>
            </a:extLst>
          </p:cNvPr>
          <p:cNvSpPr txBox="1"/>
          <p:nvPr/>
        </p:nvSpPr>
        <p:spPr>
          <a:xfrm>
            <a:off x="5108807" y="1825304"/>
            <a:ext cx="3771032" cy="369332"/>
          </a:xfrm>
          <a:prstGeom prst="rect">
            <a:avLst/>
          </a:prstGeom>
          <a:noFill/>
        </p:spPr>
        <p:txBody>
          <a:bodyPr wrap="none" rtlCol="0">
            <a:spAutoFit/>
          </a:bodyPr>
          <a:lstStyle/>
          <a:p>
            <a:r>
              <a:rPr lang="en-US" b="1" dirty="0">
                <a:solidFill>
                  <a:srgbClr val="0070C0"/>
                </a:solidFill>
                <a:cs typeface="Times New Roman" panose="02020603050405020304" pitchFamily="18" charset="0"/>
              </a:rPr>
              <a:t>Avoid Predicted Accident Impact</a:t>
            </a:r>
          </a:p>
        </p:txBody>
      </p:sp>
      <p:sp>
        <p:nvSpPr>
          <p:cNvPr id="12" name="TextBox 11">
            <a:extLst>
              <a:ext uri="{FF2B5EF4-FFF2-40B4-BE49-F238E27FC236}">
                <a16:creationId xmlns:a16="http://schemas.microsoft.com/office/drawing/2014/main" id="{2800B45B-6C57-5ED7-B621-A49FC11E284F}"/>
              </a:ext>
            </a:extLst>
          </p:cNvPr>
          <p:cNvSpPr txBox="1"/>
          <p:nvPr/>
        </p:nvSpPr>
        <p:spPr>
          <a:xfrm>
            <a:off x="552951" y="1626876"/>
            <a:ext cx="4019049" cy="646331"/>
          </a:xfrm>
          <a:prstGeom prst="rect">
            <a:avLst/>
          </a:prstGeom>
          <a:noFill/>
        </p:spPr>
        <p:txBody>
          <a:bodyPr wrap="none" rtlCol="0">
            <a:spAutoFit/>
          </a:bodyPr>
          <a:lstStyle/>
          <a:p>
            <a:pPr algn="ctr"/>
            <a:r>
              <a:rPr lang="en-US" b="1" dirty="0">
                <a:solidFill>
                  <a:srgbClr val="0070C0"/>
                </a:solidFill>
                <a:cs typeface="Times New Roman" panose="02020603050405020304" pitchFamily="18" charset="0"/>
              </a:rPr>
              <a:t>The shortest path is not the fastest</a:t>
            </a:r>
            <a:br>
              <a:rPr lang="en-US" b="1" dirty="0">
                <a:solidFill>
                  <a:srgbClr val="0070C0"/>
                </a:solidFill>
                <a:cs typeface="Times New Roman" panose="02020603050405020304" pitchFamily="18" charset="0"/>
              </a:rPr>
            </a:br>
            <a:r>
              <a:rPr lang="en-US" b="1" dirty="0">
                <a:solidFill>
                  <a:srgbClr val="0070C0"/>
                </a:solidFill>
                <a:cs typeface="Times New Roman" panose="02020603050405020304" pitchFamily="18" charset="0"/>
              </a:rPr>
              <a:t>due to the incident impact</a:t>
            </a:r>
          </a:p>
        </p:txBody>
      </p:sp>
      <p:sp>
        <p:nvSpPr>
          <p:cNvPr id="13" name="TextBox 12">
            <a:extLst>
              <a:ext uri="{FF2B5EF4-FFF2-40B4-BE49-F238E27FC236}">
                <a16:creationId xmlns:a16="http://schemas.microsoft.com/office/drawing/2014/main" id="{9DA54406-3D6E-65C0-DC7E-E1A87755AC7A}"/>
              </a:ext>
            </a:extLst>
          </p:cNvPr>
          <p:cNvSpPr txBox="1"/>
          <p:nvPr/>
        </p:nvSpPr>
        <p:spPr>
          <a:xfrm>
            <a:off x="8114018" y="4151652"/>
            <a:ext cx="558172" cy="369332"/>
          </a:xfrm>
          <a:prstGeom prst="rect">
            <a:avLst/>
          </a:prstGeom>
          <a:noFill/>
        </p:spPr>
        <p:txBody>
          <a:bodyPr wrap="square">
            <a:spAutoFit/>
          </a:bodyPr>
          <a:lstStyle/>
          <a:p>
            <a:r>
              <a:rPr lang="en-US" b="1" dirty="0">
                <a:solidFill>
                  <a:srgbClr val="00B050"/>
                </a:solidFill>
              </a:rPr>
              <a:t>✓</a:t>
            </a:r>
            <a:endParaRPr lang="en-US" dirty="0">
              <a:solidFill>
                <a:srgbClr val="00B050"/>
              </a:solidFill>
            </a:endParaRPr>
          </a:p>
        </p:txBody>
      </p:sp>
      <p:sp>
        <p:nvSpPr>
          <p:cNvPr id="14" name="Rectangle 2">
            <a:extLst>
              <a:ext uri="{FF2B5EF4-FFF2-40B4-BE49-F238E27FC236}">
                <a16:creationId xmlns:a16="http://schemas.microsoft.com/office/drawing/2014/main" id="{AE5FFD0F-F905-4932-7399-0D3943B437B5}"/>
              </a:ext>
            </a:extLst>
          </p:cNvPr>
          <p:cNvSpPr>
            <a:spLocks noChangeArrowheads="1"/>
          </p:cNvSpPr>
          <p:nvPr/>
        </p:nvSpPr>
        <p:spPr bwMode="auto">
          <a:xfrm>
            <a:off x="3926487" y="4139909"/>
            <a:ext cx="370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Arial" panose="020B0604020202020204" pitchFamily="34" charset="0"/>
              </a:rPr>
              <a:t>✘ </a:t>
            </a:r>
          </a:p>
        </p:txBody>
      </p:sp>
      <p:sp>
        <p:nvSpPr>
          <p:cNvPr id="15" name="Rectangle: Rounded Corners 14">
            <a:extLst>
              <a:ext uri="{FF2B5EF4-FFF2-40B4-BE49-F238E27FC236}">
                <a16:creationId xmlns:a16="http://schemas.microsoft.com/office/drawing/2014/main" id="{AA12DACB-09C3-A527-477E-6A9FB6A1ED43}"/>
              </a:ext>
            </a:extLst>
          </p:cNvPr>
          <p:cNvSpPr/>
          <p:nvPr/>
        </p:nvSpPr>
        <p:spPr>
          <a:xfrm>
            <a:off x="3926487" y="4139909"/>
            <a:ext cx="348079" cy="3724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696FF991-370E-DFEA-E24D-F3978E74EBF4}"/>
              </a:ext>
            </a:extLst>
          </p:cNvPr>
          <p:cNvSpPr/>
          <p:nvPr/>
        </p:nvSpPr>
        <p:spPr>
          <a:xfrm>
            <a:off x="8114018" y="4170318"/>
            <a:ext cx="328398" cy="350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41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23D34-5983-8DD4-4C73-4C839F89CC9F}"/>
              </a:ext>
            </a:extLst>
          </p:cNvPr>
          <p:cNvSpPr/>
          <p:nvPr/>
        </p:nvSpPr>
        <p:spPr>
          <a:xfrm>
            <a:off x="7240833" y="4345651"/>
            <a:ext cx="237340" cy="2496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itle 7">
            <a:extLst>
              <a:ext uri="{FF2B5EF4-FFF2-40B4-BE49-F238E27FC236}">
                <a16:creationId xmlns:a16="http://schemas.microsoft.com/office/drawing/2014/main" id="{6E5AEEB3-D54A-ADAC-43FF-08214334C76F}"/>
              </a:ext>
            </a:extLst>
          </p:cNvPr>
          <p:cNvSpPr txBox="1">
            <a:spLocks/>
          </p:cNvSpPr>
          <p:nvPr/>
        </p:nvSpPr>
        <p:spPr>
          <a:xfrm>
            <a:off x="457199" y="274638"/>
            <a:ext cx="5143501"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chemeClr val="bg1"/>
                </a:solidFill>
              </a:rPr>
              <a:t>Future </a:t>
            </a:r>
            <a:r>
              <a:rPr lang="en-US" dirty="0" err="1">
                <a:solidFill>
                  <a:schemeClr val="bg1"/>
                </a:solidFill>
              </a:rPr>
              <a:t>Plan</a:t>
            </a:r>
            <a:r>
              <a:rPr lang="en-US" dirty="0" err="1">
                <a:solidFill>
                  <a:srgbClr val="00ADF0"/>
                </a:solidFill>
              </a:rPr>
              <a:t>research</a:t>
            </a:r>
            <a:endParaRPr lang="en-US" dirty="0">
              <a:solidFill>
                <a:srgbClr val="00ADF0"/>
              </a:solidFill>
            </a:endParaRPr>
          </a:p>
        </p:txBody>
      </p:sp>
      <p:pic>
        <p:nvPicPr>
          <p:cNvPr id="2" name="Graphic 1">
            <a:extLst>
              <a:ext uri="{FF2B5EF4-FFF2-40B4-BE49-F238E27FC236}">
                <a16:creationId xmlns:a16="http://schemas.microsoft.com/office/drawing/2014/main" id="{6628BA5B-22DA-2ECF-0627-426A03869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8807" y="2388273"/>
            <a:ext cx="3563383" cy="2291904"/>
          </a:xfrm>
          <a:prstGeom prst="rect">
            <a:avLst/>
          </a:prstGeom>
        </p:spPr>
      </p:pic>
      <p:pic>
        <p:nvPicPr>
          <p:cNvPr id="4" name="Graphic 3">
            <a:extLst>
              <a:ext uri="{FF2B5EF4-FFF2-40B4-BE49-F238E27FC236}">
                <a16:creationId xmlns:a16="http://schemas.microsoft.com/office/drawing/2014/main" id="{A3E054C2-54C4-C3BA-E672-84FC7338F0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878" y="2411939"/>
            <a:ext cx="4002122" cy="2254179"/>
          </a:xfrm>
          <a:prstGeom prst="rect">
            <a:avLst/>
          </a:prstGeom>
        </p:spPr>
      </p:pic>
      <p:cxnSp>
        <p:nvCxnSpPr>
          <p:cNvPr id="7" name="Straight Arrow Connector 6">
            <a:extLst>
              <a:ext uri="{FF2B5EF4-FFF2-40B4-BE49-F238E27FC236}">
                <a16:creationId xmlns:a16="http://schemas.microsoft.com/office/drawing/2014/main" id="{07942A24-CA81-AF39-0920-793A6ABE2BA9}"/>
              </a:ext>
            </a:extLst>
          </p:cNvPr>
          <p:cNvCxnSpPr>
            <a:cxnSpLocks/>
          </p:cNvCxnSpPr>
          <p:nvPr/>
        </p:nvCxnSpPr>
        <p:spPr>
          <a:xfrm flipV="1">
            <a:off x="1598750" y="2814762"/>
            <a:ext cx="2384853" cy="1697636"/>
          </a:xfrm>
          <a:prstGeom prst="straightConnector1">
            <a:avLst/>
          </a:prstGeom>
          <a:ln w="76200">
            <a:solidFill>
              <a:srgbClr val="0926F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8C8B8DA-2151-F752-C76A-7249191D2CF9}"/>
              </a:ext>
            </a:extLst>
          </p:cNvPr>
          <p:cNvSpPr/>
          <p:nvPr/>
        </p:nvSpPr>
        <p:spPr>
          <a:xfrm>
            <a:off x="6158141" y="4151652"/>
            <a:ext cx="153199" cy="152003"/>
          </a:xfrm>
          <a:prstGeom prst="ellipse">
            <a:avLst/>
          </a:prstGeom>
          <a:solidFill>
            <a:srgbClr val="0926FF"/>
          </a:solidFill>
          <a:ln>
            <a:solidFill>
              <a:srgbClr val="092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E258C9B-FBEA-A84E-2948-274310F1EACA}"/>
              </a:ext>
            </a:extLst>
          </p:cNvPr>
          <p:cNvCxnSpPr/>
          <p:nvPr/>
        </p:nvCxnSpPr>
        <p:spPr>
          <a:xfrm>
            <a:off x="202505" y="5589914"/>
            <a:ext cx="110935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647915-0C90-5040-3312-BF0D98797D0F}"/>
              </a:ext>
            </a:extLst>
          </p:cNvPr>
          <p:cNvCxnSpPr>
            <a:cxnSpLocks/>
          </p:cNvCxnSpPr>
          <p:nvPr/>
        </p:nvCxnSpPr>
        <p:spPr>
          <a:xfrm>
            <a:off x="433175" y="2226439"/>
            <a:ext cx="8446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942F56-0729-4BFF-D99A-ECABC1497E3B}"/>
              </a:ext>
            </a:extLst>
          </p:cNvPr>
          <p:cNvSpPr txBox="1"/>
          <p:nvPr/>
        </p:nvSpPr>
        <p:spPr>
          <a:xfrm>
            <a:off x="5108807" y="1825304"/>
            <a:ext cx="3771032" cy="369332"/>
          </a:xfrm>
          <a:prstGeom prst="rect">
            <a:avLst/>
          </a:prstGeom>
          <a:noFill/>
        </p:spPr>
        <p:txBody>
          <a:bodyPr wrap="none" rtlCol="0">
            <a:spAutoFit/>
          </a:bodyPr>
          <a:lstStyle/>
          <a:p>
            <a:r>
              <a:rPr lang="en-US" b="1" dirty="0">
                <a:solidFill>
                  <a:srgbClr val="0070C0"/>
                </a:solidFill>
                <a:cs typeface="Times New Roman" panose="02020603050405020304" pitchFamily="18" charset="0"/>
              </a:rPr>
              <a:t>Avoid Predicted Accident Impact</a:t>
            </a:r>
          </a:p>
        </p:txBody>
      </p:sp>
      <p:sp>
        <p:nvSpPr>
          <p:cNvPr id="12" name="TextBox 11">
            <a:extLst>
              <a:ext uri="{FF2B5EF4-FFF2-40B4-BE49-F238E27FC236}">
                <a16:creationId xmlns:a16="http://schemas.microsoft.com/office/drawing/2014/main" id="{2800B45B-6C57-5ED7-B621-A49FC11E284F}"/>
              </a:ext>
            </a:extLst>
          </p:cNvPr>
          <p:cNvSpPr txBox="1"/>
          <p:nvPr/>
        </p:nvSpPr>
        <p:spPr>
          <a:xfrm>
            <a:off x="2281497" y="933311"/>
            <a:ext cx="4750018" cy="646331"/>
          </a:xfrm>
          <a:prstGeom prst="rect">
            <a:avLst/>
          </a:prstGeom>
          <a:noFill/>
        </p:spPr>
        <p:txBody>
          <a:bodyPr wrap="none" rtlCol="0">
            <a:spAutoFit/>
          </a:bodyPr>
          <a:lstStyle/>
          <a:p>
            <a:pPr algn="ctr"/>
            <a:r>
              <a:rPr lang="en-US" b="1" dirty="0">
                <a:solidFill>
                  <a:schemeClr val="bg1"/>
                </a:solidFill>
                <a:cs typeface="Times New Roman" panose="02020603050405020304" pitchFamily="18" charset="0"/>
              </a:rPr>
              <a:t>Integration of spatial-temporal prediction </a:t>
            </a:r>
            <a:br>
              <a:rPr lang="en-US" b="1" dirty="0">
                <a:solidFill>
                  <a:schemeClr val="bg1"/>
                </a:solidFill>
                <a:cs typeface="Times New Roman" panose="02020603050405020304" pitchFamily="18" charset="0"/>
              </a:rPr>
            </a:br>
            <a:r>
              <a:rPr lang="en-US" b="1" dirty="0">
                <a:solidFill>
                  <a:schemeClr val="bg1"/>
                </a:solidFill>
                <a:cs typeface="Times New Roman" panose="02020603050405020304" pitchFamily="18" charset="0"/>
              </a:rPr>
              <a:t>models and traffic simulation</a:t>
            </a:r>
          </a:p>
        </p:txBody>
      </p:sp>
      <p:sp>
        <p:nvSpPr>
          <p:cNvPr id="13" name="TextBox 12">
            <a:extLst>
              <a:ext uri="{FF2B5EF4-FFF2-40B4-BE49-F238E27FC236}">
                <a16:creationId xmlns:a16="http://schemas.microsoft.com/office/drawing/2014/main" id="{9DA54406-3D6E-65C0-DC7E-E1A87755AC7A}"/>
              </a:ext>
            </a:extLst>
          </p:cNvPr>
          <p:cNvSpPr txBox="1"/>
          <p:nvPr/>
        </p:nvSpPr>
        <p:spPr>
          <a:xfrm>
            <a:off x="8114018" y="4151652"/>
            <a:ext cx="558172" cy="369332"/>
          </a:xfrm>
          <a:prstGeom prst="rect">
            <a:avLst/>
          </a:prstGeom>
          <a:noFill/>
        </p:spPr>
        <p:txBody>
          <a:bodyPr wrap="square">
            <a:spAutoFit/>
          </a:bodyPr>
          <a:lstStyle/>
          <a:p>
            <a:r>
              <a:rPr lang="en-US" b="1" dirty="0">
                <a:solidFill>
                  <a:srgbClr val="00B050"/>
                </a:solidFill>
              </a:rPr>
              <a:t>✓</a:t>
            </a:r>
            <a:endParaRPr lang="en-US" dirty="0">
              <a:solidFill>
                <a:srgbClr val="00B050"/>
              </a:solidFill>
            </a:endParaRPr>
          </a:p>
        </p:txBody>
      </p:sp>
      <p:sp>
        <p:nvSpPr>
          <p:cNvPr id="14" name="Rectangle 2">
            <a:extLst>
              <a:ext uri="{FF2B5EF4-FFF2-40B4-BE49-F238E27FC236}">
                <a16:creationId xmlns:a16="http://schemas.microsoft.com/office/drawing/2014/main" id="{AE5FFD0F-F905-4932-7399-0D3943B437B5}"/>
              </a:ext>
            </a:extLst>
          </p:cNvPr>
          <p:cNvSpPr>
            <a:spLocks noChangeArrowheads="1"/>
          </p:cNvSpPr>
          <p:nvPr/>
        </p:nvSpPr>
        <p:spPr bwMode="auto">
          <a:xfrm>
            <a:off x="3926487" y="4139909"/>
            <a:ext cx="370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Arial" panose="020B0604020202020204" pitchFamily="34" charset="0"/>
              </a:rPr>
              <a:t>✘ </a:t>
            </a:r>
          </a:p>
        </p:txBody>
      </p:sp>
      <p:sp>
        <p:nvSpPr>
          <p:cNvPr id="15" name="Rectangle: Rounded Corners 14">
            <a:extLst>
              <a:ext uri="{FF2B5EF4-FFF2-40B4-BE49-F238E27FC236}">
                <a16:creationId xmlns:a16="http://schemas.microsoft.com/office/drawing/2014/main" id="{AA12DACB-09C3-A527-477E-6A9FB6A1ED43}"/>
              </a:ext>
            </a:extLst>
          </p:cNvPr>
          <p:cNvSpPr/>
          <p:nvPr/>
        </p:nvSpPr>
        <p:spPr>
          <a:xfrm>
            <a:off x="3926487" y="4139909"/>
            <a:ext cx="348079" cy="3724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696FF991-370E-DFEA-E24D-F3978E74EBF4}"/>
              </a:ext>
            </a:extLst>
          </p:cNvPr>
          <p:cNvSpPr/>
          <p:nvPr/>
        </p:nvSpPr>
        <p:spPr>
          <a:xfrm>
            <a:off x="8114018" y="4170318"/>
            <a:ext cx="328398" cy="350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03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CEBE49-0DCE-4A51-BABC-DEC966865846}"/>
              </a:ext>
            </a:extLst>
          </p:cNvPr>
          <p:cNvSpPr txBox="1"/>
          <p:nvPr/>
        </p:nvSpPr>
        <p:spPr>
          <a:xfrm>
            <a:off x="3391261" y="3774116"/>
            <a:ext cx="5239030" cy="1323439"/>
          </a:xfrm>
          <a:prstGeom prst="rect">
            <a:avLst/>
          </a:prstGeom>
          <a:noFill/>
          <a:ln>
            <a:solidFill>
              <a:srgbClr val="FF0000"/>
            </a:solidFill>
          </a:ln>
        </p:spPr>
        <p:txBody>
          <a:bodyPr wrap="square">
            <a:spAutoFit/>
          </a:bodyPr>
          <a:lstStyle/>
          <a:p>
            <a:r>
              <a:rPr lang="en-AU" sz="1600"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Presenter:</a:t>
            </a:r>
            <a:br>
              <a:rPr lang="en-AU" sz="1600"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AU" sz="1600"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Artur.Grigorev@student.uts.edu.au</a:t>
            </a:r>
            <a:endParaRPr lang="en-AU" sz="1600" u="sng" dirty="0">
              <a:solidFill>
                <a:srgbClr val="0000FF"/>
              </a:solidFill>
              <a:latin typeface="Calibri" panose="020F0502020204030204" pitchFamily="34" charset="0"/>
              <a:ea typeface="Times New Roman" panose="02020603050405020304" pitchFamily="18" charset="0"/>
              <a:cs typeface="Calibri" panose="020F0502020204030204" pitchFamily="34" charset="0"/>
            </a:endParaRPr>
          </a:p>
          <a:p>
            <a:r>
              <a:rPr lang="en-AU" sz="1600" u="sng" dirty="0">
                <a:solidFill>
                  <a:schemeClr val="bg1"/>
                </a:solidFill>
                <a:latin typeface="Calibri" panose="020F0502020204030204" pitchFamily="34" charset="0"/>
                <a:ea typeface="Times New Roman" panose="02020603050405020304" pitchFamily="18" charset="0"/>
                <a:cs typeface="Calibri" panose="020F0502020204030204" pitchFamily="34" charset="0"/>
              </a:rPr>
              <a:t>University of Technology Sydney, Building 02, Level 12</a:t>
            </a:r>
          </a:p>
          <a:p>
            <a:r>
              <a:rPr lang="en-AU" sz="1600" u="sng" dirty="0">
                <a:solidFill>
                  <a:schemeClr val="bg1"/>
                </a:solidFill>
                <a:latin typeface="Calibri" panose="020F0502020204030204" pitchFamily="34" charset="0"/>
                <a:cs typeface="Calibri" panose="020F0502020204030204" pitchFamily="34" charset="0"/>
              </a:rPr>
              <a:t>+61 466 870 224</a:t>
            </a:r>
          </a:p>
          <a:p>
            <a:r>
              <a:rPr lang="en-AU" sz="1600" u="sng"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http://fmlab.org</a:t>
            </a:r>
            <a:endParaRPr lang="en-AU" sz="1600"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712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13F7741-C4CC-2C4D-88DC-47DF80A583E3}"/>
              </a:ext>
            </a:extLst>
          </p:cNvPr>
          <p:cNvSpPr/>
          <p:nvPr/>
        </p:nvSpPr>
        <p:spPr>
          <a:xfrm>
            <a:off x="2009670" y="834019"/>
            <a:ext cx="6616805" cy="3756828"/>
          </a:xfrm>
          <a:prstGeom prst="roundRect">
            <a:avLst>
              <a:gd name="adj" fmla="val 5898"/>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Diagram 17">
            <a:extLst>
              <a:ext uri="{FF2B5EF4-FFF2-40B4-BE49-F238E27FC236}">
                <a16:creationId xmlns:a16="http://schemas.microsoft.com/office/drawing/2014/main" id="{D9342AC4-56FC-6749-04E2-61C6092C8CD8}"/>
              </a:ext>
            </a:extLst>
          </p:cNvPr>
          <p:cNvGraphicFramePr/>
          <p:nvPr>
            <p:extLst>
              <p:ext uri="{D42A27DB-BD31-4B8C-83A1-F6EECF244321}">
                <p14:modId xmlns:p14="http://schemas.microsoft.com/office/powerpoint/2010/main" val="871173406"/>
              </p:ext>
            </p:extLst>
          </p:nvPr>
        </p:nvGraphicFramePr>
        <p:xfrm>
          <a:off x="969872" y="1296062"/>
          <a:ext cx="2041825" cy="2064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4B4E7DE-7D21-7142-86D3-09447DF105FC}"/>
              </a:ext>
            </a:extLst>
          </p:cNvPr>
          <p:cNvSpPr txBox="1"/>
          <p:nvPr/>
        </p:nvSpPr>
        <p:spPr>
          <a:xfrm>
            <a:off x="3788229" y="864786"/>
            <a:ext cx="4471516" cy="2821285"/>
          </a:xfrm>
          <a:prstGeom prst="rect">
            <a:avLst/>
          </a:prstGeom>
          <a:noFill/>
        </p:spPr>
        <p:txBody>
          <a:bodyPr wrap="square" rtlCol="0" anchor="ctr">
            <a:spAutoFit/>
          </a:bodyPr>
          <a:lstStyle/>
          <a:p>
            <a:pPr>
              <a:spcAft>
                <a:spcPts val="1000"/>
              </a:spcAft>
            </a:pPr>
            <a: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Artur Grigorev (3</a:t>
            </a:r>
            <a:r>
              <a:rPr lang="en-AU" sz="1600" b="1" baseline="300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rd</a:t>
            </a:r>
            <a: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year PhD student)</a:t>
            </a:r>
          </a:p>
          <a:p>
            <a:pPr>
              <a:spcAft>
                <a:spcPts val="1000"/>
              </a:spcAft>
            </a:pPr>
            <a:r>
              <a:rPr lang="en-AU"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Research</a:t>
            </a:r>
            <a: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topic: </a:t>
            </a:r>
            <a:r>
              <a:rPr lang="en-US" sz="1600" b="1" dirty="0">
                <a:solidFill>
                  <a:srgbClr val="002060"/>
                </a:solidFill>
                <a:latin typeface="Calibri" panose="020F0502020204030204" pitchFamily="34" charset="0"/>
                <a:cs typeface="Calibri" panose="020F0502020204030204" pitchFamily="34" charset="0"/>
              </a:rPr>
              <a:t>Modelling impact of traffic disruptions using integrated Deep Learning and simulation</a:t>
            </a:r>
            <a:endPar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en-AU"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Supervisors</a:t>
            </a:r>
            <a: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Adriana-Simona Mihaita,</a:t>
            </a:r>
            <a:b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en-AU" sz="16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Seunghyeon</a:t>
            </a:r>
            <a: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Lee, Fang Chen</a:t>
            </a:r>
          </a:p>
          <a:p>
            <a:pPr>
              <a:spcAft>
                <a:spcPts val="1000"/>
              </a:spcAft>
            </a:pPr>
            <a:r>
              <a:rPr lang="en-AU"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University of Technology Sydney</a:t>
            </a:r>
            <a:endPar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Associated supporting institutions: </a:t>
            </a:r>
            <a:b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en-AU"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ARC Linkage, </a:t>
            </a:r>
            <a:r>
              <a:rPr lang="en-AU" sz="16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iMove</a:t>
            </a:r>
            <a:endParaRPr lang="en-US" sz="1600" b="1" dirty="0">
              <a:solidFill>
                <a:srgbClr val="002060"/>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B2095EE5-21B8-484E-8929-389F98DF31E5}"/>
              </a:ext>
            </a:extLst>
          </p:cNvPr>
          <p:cNvSpPr/>
          <p:nvPr/>
        </p:nvSpPr>
        <p:spPr>
          <a:xfrm>
            <a:off x="969278" y="1296062"/>
            <a:ext cx="2042419" cy="1985624"/>
          </a:xfrm>
          <a:prstGeom prst="ellipse">
            <a:avLst/>
          </a:prstGeom>
          <a:noFill/>
          <a:ln w="76200">
            <a:solidFill>
              <a:srgbClr val="00AD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7">
            <a:extLst>
              <a:ext uri="{FF2B5EF4-FFF2-40B4-BE49-F238E27FC236}">
                <a16:creationId xmlns:a16="http://schemas.microsoft.com/office/drawing/2014/main" id="{0DBE1BE4-07E8-4130-BA89-C250D68C8A36}"/>
              </a:ext>
            </a:extLst>
          </p:cNvPr>
          <p:cNvSpPr txBox="1">
            <a:spLocks/>
          </p:cNvSpPr>
          <p:nvPr/>
        </p:nvSpPr>
        <p:spPr>
          <a:xfrm>
            <a:off x="457200" y="274638"/>
            <a:ext cx="2544418"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rgbClr val="00B0F0"/>
                </a:solidFill>
              </a:rPr>
              <a:t>Introduction</a:t>
            </a:r>
          </a:p>
        </p:txBody>
      </p:sp>
      <p:sp>
        <p:nvSpPr>
          <p:cNvPr id="2" name="Rectangle 1">
            <a:extLst>
              <a:ext uri="{FF2B5EF4-FFF2-40B4-BE49-F238E27FC236}">
                <a16:creationId xmlns:a16="http://schemas.microsoft.com/office/drawing/2014/main" id="{FCFCEB92-A815-D4E5-F780-EDD8A42A3E8F}"/>
              </a:ext>
            </a:extLst>
          </p:cNvPr>
          <p:cNvSpPr/>
          <p:nvPr/>
        </p:nvSpPr>
        <p:spPr>
          <a:xfrm>
            <a:off x="8434754" y="4736123"/>
            <a:ext cx="334108" cy="339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8" name="Picture 7" descr="Shape&#10;&#10;Description automatically generated with medium confidence">
            <a:extLst>
              <a:ext uri="{FF2B5EF4-FFF2-40B4-BE49-F238E27FC236}">
                <a16:creationId xmlns:a16="http://schemas.microsoft.com/office/drawing/2014/main" id="{F32A650D-E6C7-ACC8-5F26-BEB1BBB0F000}"/>
              </a:ext>
            </a:extLst>
          </p:cNvPr>
          <p:cNvPicPr>
            <a:picLocks noChangeAspect="1"/>
          </p:cNvPicPr>
          <p:nvPr/>
        </p:nvPicPr>
        <p:blipFill>
          <a:blip r:embed="rId8"/>
          <a:stretch>
            <a:fillRect/>
          </a:stretch>
        </p:blipFill>
        <p:spPr>
          <a:xfrm>
            <a:off x="3919276" y="3620018"/>
            <a:ext cx="1551708" cy="926946"/>
          </a:xfrm>
          <a:prstGeom prst="rect">
            <a:avLst/>
          </a:prstGeom>
        </p:spPr>
      </p:pic>
      <p:pic>
        <p:nvPicPr>
          <p:cNvPr id="15" name="Picture 14" descr="Logo, icon&#10;&#10;Description automatically generated">
            <a:extLst>
              <a:ext uri="{FF2B5EF4-FFF2-40B4-BE49-F238E27FC236}">
                <a16:creationId xmlns:a16="http://schemas.microsoft.com/office/drawing/2014/main" id="{33FB5C45-523E-3EE9-1287-F8BD06ACA7F0}"/>
              </a:ext>
            </a:extLst>
          </p:cNvPr>
          <p:cNvPicPr>
            <a:picLocks noChangeAspect="1"/>
          </p:cNvPicPr>
          <p:nvPr/>
        </p:nvPicPr>
        <p:blipFill>
          <a:blip r:embed="rId9"/>
          <a:stretch>
            <a:fillRect/>
          </a:stretch>
        </p:blipFill>
        <p:spPr>
          <a:xfrm>
            <a:off x="5549273" y="3641420"/>
            <a:ext cx="949427" cy="949427"/>
          </a:xfrm>
          <a:prstGeom prst="rect">
            <a:avLst/>
          </a:prstGeom>
        </p:spPr>
      </p:pic>
    </p:spTree>
    <p:extLst>
      <p:ext uri="{BB962C8B-B14F-4D97-AF65-F5344CB8AC3E}">
        <p14:creationId xmlns:p14="http://schemas.microsoft.com/office/powerpoint/2010/main" val="258119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79ED9E-AB6D-6540-BE6A-FF2E342F343F}"/>
              </a:ext>
            </a:extLst>
          </p:cNvPr>
          <p:cNvSpPr/>
          <p:nvPr/>
        </p:nvSpPr>
        <p:spPr>
          <a:xfrm>
            <a:off x="6722347" y="0"/>
            <a:ext cx="2421653" cy="5143500"/>
          </a:xfrm>
          <a:prstGeom prst="rect">
            <a:avLst/>
          </a:prstGeom>
          <a:solidFill>
            <a:srgbClr val="00A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7">
            <a:extLst>
              <a:ext uri="{FF2B5EF4-FFF2-40B4-BE49-F238E27FC236}">
                <a16:creationId xmlns:a16="http://schemas.microsoft.com/office/drawing/2014/main" id="{06CAA92B-D2B0-A74C-8DCC-09A25C237C23}"/>
              </a:ext>
            </a:extLst>
          </p:cNvPr>
          <p:cNvSpPr txBox="1">
            <a:spLocks/>
          </p:cNvSpPr>
          <p:nvPr/>
        </p:nvSpPr>
        <p:spPr>
          <a:xfrm>
            <a:off x="457199" y="274638"/>
            <a:ext cx="5143501"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rgbClr val="00ADF0"/>
                </a:solidFill>
              </a:rPr>
              <a:t>Background of my research</a:t>
            </a:r>
          </a:p>
        </p:txBody>
      </p:sp>
      <p:sp>
        <p:nvSpPr>
          <p:cNvPr id="3" name="Text Placeholder 8">
            <a:extLst>
              <a:ext uri="{FF2B5EF4-FFF2-40B4-BE49-F238E27FC236}">
                <a16:creationId xmlns:a16="http://schemas.microsoft.com/office/drawing/2014/main" id="{8E184634-5238-8949-93B7-852D90923824}"/>
              </a:ext>
            </a:extLst>
          </p:cNvPr>
          <p:cNvSpPr txBox="1">
            <a:spLocks/>
          </p:cNvSpPr>
          <p:nvPr/>
        </p:nvSpPr>
        <p:spPr>
          <a:xfrm>
            <a:off x="457200" y="1007939"/>
            <a:ext cx="4305720" cy="2994169"/>
          </a:xfrm>
          <a:prstGeom prst="rect">
            <a:avLst/>
          </a:prstGeom>
        </p:spPr>
        <p:txBody>
          <a:bodyPr/>
          <a:lstStyle>
            <a:lvl1pPr marL="18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1pPr>
            <a:lvl2pPr marL="54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2pPr>
            <a:lvl3pPr marL="90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3pPr>
            <a:lvl4pPr marL="126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4pPr>
            <a:lvl5pPr marL="1620000" indent="-180000" algn="l" defTabSz="457200" rtl="0" eaLnBrk="1" latinLnBrk="0" hangingPunct="1">
              <a:spcBef>
                <a:spcPts val="0"/>
              </a:spcBef>
              <a:spcAft>
                <a:spcPts val="1000"/>
              </a:spcAft>
              <a:buClr>
                <a:srgbClr val="2E3EB7"/>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00ADF0"/>
                </a:solidFill>
              </a:rPr>
              <a:t>What drives this research</a:t>
            </a:r>
          </a:p>
        </p:txBody>
      </p:sp>
      <p:pic>
        <p:nvPicPr>
          <p:cNvPr id="8" name="Picture 7" descr="A picture containing drawing&#10;&#10;Description automatically generated">
            <a:extLst>
              <a:ext uri="{FF2B5EF4-FFF2-40B4-BE49-F238E27FC236}">
                <a16:creationId xmlns:a16="http://schemas.microsoft.com/office/drawing/2014/main" id="{3C401B3F-A6E1-2F4F-9682-E1001D136504}"/>
              </a:ext>
            </a:extLst>
          </p:cNvPr>
          <p:cNvPicPr>
            <a:picLocks noChangeAspect="1"/>
          </p:cNvPicPr>
          <p:nvPr/>
        </p:nvPicPr>
        <p:blipFill>
          <a:blip r:embed="rId3">
            <a:alphaModFix amt="50000"/>
          </a:blip>
          <a:stretch>
            <a:fillRect/>
          </a:stretch>
        </p:blipFill>
        <p:spPr>
          <a:xfrm>
            <a:off x="6115048" y="-1268413"/>
            <a:ext cx="5143500" cy="5143500"/>
          </a:xfrm>
          <a:prstGeom prst="rect">
            <a:avLst/>
          </a:prstGeom>
        </p:spPr>
      </p:pic>
      <p:pic>
        <p:nvPicPr>
          <p:cNvPr id="11" name="Picture 10">
            <a:extLst>
              <a:ext uri="{FF2B5EF4-FFF2-40B4-BE49-F238E27FC236}">
                <a16:creationId xmlns:a16="http://schemas.microsoft.com/office/drawing/2014/main" id="{4A0C20AD-5295-93E5-1FB9-C97BF82A3731}"/>
              </a:ext>
            </a:extLst>
          </p:cNvPr>
          <p:cNvPicPr>
            <a:picLocks noChangeAspect="1"/>
          </p:cNvPicPr>
          <p:nvPr/>
        </p:nvPicPr>
        <p:blipFill>
          <a:blip r:embed="rId4"/>
          <a:stretch>
            <a:fillRect/>
          </a:stretch>
        </p:blipFill>
        <p:spPr>
          <a:xfrm>
            <a:off x="4900048" y="1303337"/>
            <a:ext cx="3508785" cy="24033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BE1D29FB-83AF-5775-CA91-AE049C17236B}"/>
              </a:ext>
            </a:extLst>
          </p:cNvPr>
          <p:cNvSpPr txBox="1"/>
          <p:nvPr/>
        </p:nvSpPr>
        <p:spPr>
          <a:xfrm>
            <a:off x="457200" y="1478698"/>
            <a:ext cx="4086474" cy="3453253"/>
          </a:xfrm>
          <a:prstGeom prst="rect">
            <a:avLst/>
          </a:prstGeom>
          <a:noFill/>
        </p:spPr>
        <p:txBody>
          <a:bodyPr wrap="square">
            <a:spAutoFit/>
          </a:bodyPr>
          <a:lstStyle/>
          <a:p>
            <a:pPr marL="0" indent="0">
              <a:spcBef>
                <a:spcPct val="40000"/>
              </a:spcBef>
              <a:buNone/>
            </a:pPr>
            <a:r>
              <a:rPr lang="en-US" sz="1200" dirty="0">
                <a:effectLst/>
                <a:latin typeface="Arial" panose="020B0604020202020204" pitchFamily="34" charset="0"/>
              </a:rPr>
              <a:t>The annual economic cost of road crashes in Australia was estimated at $27 billion per annum in 2017 [1]. But there is also a hidden effect – time lost due to congestion.</a:t>
            </a:r>
          </a:p>
          <a:p>
            <a:pPr marL="0" indent="0">
              <a:spcBef>
                <a:spcPct val="40000"/>
              </a:spcBef>
              <a:buNone/>
            </a:pPr>
            <a:r>
              <a:rPr lang="en-US" sz="1200" dirty="0">
                <a:latin typeface="Arial" panose="020B0604020202020204" pitchFamily="34" charset="0"/>
              </a:rPr>
              <a:t>Traffic management agencies collect real time data on traffic conditions, traffic accident reports and their characteristics. Amount and complexity of this data becomes beyond human capabilities to analyze. That is why we need to rely on Artificial Intelligence.</a:t>
            </a:r>
          </a:p>
          <a:p>
            <a:pPr marL="0" indent="0">
              <a:spcBef>
                <a:spcPct val="40000"/>
              </a:spcBef>
              <a:buNone/>
            </a:pPr>
            <a:r>
              <a:rPr lang="en-US" sz="1200" dirty="0">
                <a:latin typeface="Arial" panose="020B0604020202020204" pitchFamily="34" charset="0"/>
              </a:rPr>
              <a:t>The research is about </a:t>
            </a:r>
            <a:r>
              <a:rPr lang="en-US" sz="1200">
                <a:latin typeface="Arial" panose="020B0604020202020204" pitchFamily="34" charset="0"/>
              </a:rPr>
              <a:t>prediction of how </a:t>
            </a:r>
            <a:r>
              <a:rPr lang="en-US" sz="1200" dirty="0">
                <a:latin typeface="Arial" panose="020B0604020202020204" pitchFamily="34" charset="0"/>
              </a:rPr>
              <a:t>long incident-related congestion will last, which impact it will have on traffic flow. All this is to give a final user an advice - when and which route to travel to mitigate the incident impact.</a:t>
            </a:r>
          </a:p>
          <a:p>
            <a:pPr>
              <a:spcBef>
                <a:spcPct val="40000"/>
              </a:spcBef>
            </a:pPr>
            <a:r>
              <a:rPr lang="en-US" sz="1200" dirty="0">
                <a:latin typeface="Arial" panose="020B0604020202020204" pitchFamily="34" charset="0"/>
              </a:rPr>
              <a:t>The response of t</a:t>
            </a:r>
            <a:r>
              <a:rPr lang="en-US" sz="1200" dirty="0">
                <a:effectLst/>
                <a:latin typeface="Arial" panose="020B0604020202020204" pitchFamily="34" charset="0"/>
              </a:rPr>
              <a:t>raffic operation agencies can also be simulated to </a:t>
            </a:r>
            <a:r>
              <a:rPr lang="en-AU" altLang="en-US" sz="1200" dirty="0">
                <a:latin typeface="Arial" panose="020B0604020202020204" pitchFamily="34" charset="0"/>
                <a:cs typeface="Arial" panose="020B0604020202020204" pitchFamily="34" charset="0"/>
              </a:rPr>
              <a:t>determine the best actions </a:t>
            </a:r>
            <a:r>
              <a:rPr lang="en-US" altLang="en-US" sz="1200" dirty="0">
                <a:latin typeface="Arial" panose="020B0604020202020204" pitchFamily="34" charset="0"/>
                <a:cs typeface="Arial" panose="020B0604020202020204" pitchFamily="34" charset="0"/>
              </a:rPr>
              <a:t>to reduce impact of incidents on traffic flow.</a:t>
            </a:r>
            <a:br>
              <a:rPr lang="en-US" sz="1200" dirty="0">
                <a:effectLst/>
                <a:latin typeface="Arial" panose="020B0604020202020204" pitchFamily="34" charset="0"/>
              </a:rPr>
            </a:br>
            <a:br>
              <a:rPr lang="en-US" sz="1200" dirty="0">
                <a:effectLst/>
                <a:latin typeface="Arial" panose="020B0604020202020204" pitchFamily="34" charset="0"/>
              </a:rPr>
            </a:br>
            <a:r>
              <a:rPr lang="en-US" sz="1200" dirty="0">
                <a:latin typeface="Arial" panose="020B0604020202020204" pitchFamily="34" charset="0"/>
              </a:rPr>
              <a:t>1) </a:t>
            </a:r>
            <a:r>
              <a:rPr lang="en-US" sz="1200" dirty="0">
                <a:effectLst/>
                <a:latin typeface="Arial" panose="020B0604020202020204" pitchFamily="34" charset="0"/>
              </a:rPr>
              <a:t>https://infrastructure.gov.au/roads/safety/</a:t>
            </a:r>
          </a:p>
        </p:txBody>
      </p:sp>
    </p:spTree>
    <p:extLst>
      <p:ext uri="{BB962C8B-B14F-4D97-AF65-F5344CB8AC3E}">
        <p14:creationId xmlns:p14="http://schemas.microsoft.com/office/powerpoint/2010/main" val="403584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F7A5F794-D063-4791-A31D-0C2D0047DB4E}"/>
              </a:ext>
            </a:extLst>
          </p:cNvPr>
          <p:cNvPicPr>
            <a:picLocks noChangeAspect="1"/>
          </p:cNvPicPr>
          <p:nvPr/>
        </p:nvPicPr>
        <p:blipFill>
          <a:blip r:embed="rId3">
            <a:alphaModFix amt="50000"/>
          </a:blip>
          <a:stretch>
            <a:fillRect/>
          </a:stretch>
        </p:blipFill>
        <p:spPr>
          <a:xfrm>
            <a:off x="6115048" y="-1268413"/>
            <a:ext cx="5143500" cy="5143500"/>
          </a:xfrm>
          <a:prstGeom prst="rect">
            <a:avLst/>
          </a:prstGeom>
        </p:spPr>
      </p:pic>
      <p:sp>
        <p:nvSpPr>
          <p:cNvPr id="38" name="Text Placeholder 37">
            <a:extLst>
              <a:ext uri="{FF2B5EF4-FFF2-40B4-BE49-F238E27FC236}">
                <a16:creationId xmlns:a16="http://schemas.microsoft.com/office/drawing/2014/main" id="{C14897B5-0484-6648-9610-B34D6D64C7A7}"/>
              </a:ext>
            </a:extLst>
          </p:cNvPr>
          <p:cNvSpPr>
            <a:spLocks noGrp="1"/>
          </p:cNvSpPr>
          <p:nvPr>
            <p:ph type="body" sz="quarter" idx="13"/>
          </p:nvPr>
        </p:nvSpPr>
        <p:spPr>
          <a:xfrm>
            <a:off x="969241" y="2932981"/>
            <a:ext cx="2078038" cy="1672869"/>
          </a:xfrm>
        </p:spPr>
        <p:txBody>
          <a:bodyPr/>
          <a:lstStyle/>
          <a:p>
            <a:pPr algn="ctr">
              <a:spcAft>
                <a:spcPts val="500"/>
              </a:spcAft>
            </a:pPr>
            <a:r>
              <a:rPr lang="en-US" sz="1600" b="1" dirty="0">
                <a:solidFill>
                  <a:srgbClr val="2E3EB7"/>
                </a:solidFill>
              </a:rPr>
              <a:t>Approaches</a:t>
            </a:r>
          </a:p>
          <a:p>
            <a:pPr marL="171450" indent="-171450">
              <a:spcAft>
                <a:spcPts val="500"/>
              </a:spcAft>
              <a:buFont typeface="Arial" panose="020B0604020202020204" pitchFamily="34" charset="0"/>
              <a:buChar char="•"/>
            </a:pPr>
            <a:r>
              <a:rPr lang="en-US" dirty="0"/>
              <a:t>Machine Learning</a:t>
            </a:r>
          </a:p>
          <a:p>
            <a:pPr marL="171450" indent="-171450">
              <a:spcAft>
                <a:spcPts val="500"/>
              </a:spcAft>
              <a:buFont typeface="Arial" panose="020B0604020202020204" pitchFamily="34" charset="0"/>
              <a:buChar char="•"/>
            </a:pPr>
            <a:r>
              <a:rPr lang="en-US" dirty="0"/>
              <a:t>Deep Learning</a:t>
            </a:r>
          </a:p>
          <a:p>
            <a:pPr marL="171450" indent="-171450">
              <a:spcAft>
                <a:spcPts val="500"/>
              </a:spcAft>
              <a:buFont typeface="Arial" panose="020B0604020202020204" pitchFamily="34" charset="0"/>
              <a:buChar char="•"/>
            </a:pPr>
            <a:r>
              <a:rPr lang="en-US" dirty="0"/>
              <a:t>Traffic Simulation</a:t>
            </a:r>
          </a:p>
        </p:txBody>
      </p:sp>
      <p:sp>
        <p:nvSpPr>
          <p:cNvPr id="39" name="Text Placeholder 38">
            <a:extLst>
              <a:ext uri="{FF2B5EF4-FFF2-40B4-BE49-F238E27FC236}">
                <a16:creationId xmlns:a16="http://schemas.microsoft.com/office/drawing/2014/main" id="{98B77EE9-FD64-AB4B-B6D2-044069A29ECC}"/>
              </a:ext>
            </a:extLst>
          </p:cNvPr>
          <p:cNvSpPr>
            <a:spLocks noGrp="1"/>
          </p:cNvSpPr>
          <p:nvPr>
            <p:ph type="body" sz="quarter" idx="14"/>
          </p:nvPr>
        </p:nvSpPr>
        <p:spPr>
          <a:xfrm>
            <a:off x="3282193" y="2803776"/>
            <a:ext cx="2729487" cy="1672869"/>
          </a:xfrm>
        </p:spPr>
        <p:txBody>
          <a:bodyPr/>
          <a:lstStyle/>
          <a:p>
            <a:pPr algn="ctr">
              <a:spcAft>
                <a:spcPts val="500"/>
              </a:spcAft>
            </a:pPr>
            <a:r>
              <a:rPr lang="en-US" sz="1400" b="1" dirty="0">
                <a:solidFill>
                  <a:srgbClr val="2E3EB7"/>
                </a:solidFill>
              </a:rPr>
              <a:t>Progress</a:t>
            </a:r>
          </a:p>
          <a:p>
            <a:pPr marL="171450" indent="-171450">
              <a:spcAft>
                <a:spcPts val="500"/>
              </a:spcAft>
              <a:buFont typeface="Arial" panose="020B0604020202020204" pitchFamily="34" charset="0"/>
              <a:buChar char="•"/>
            </a:pPr>
            <a:r>
              <a:rPr lang="en-US" sz="1100" dirty="0"/>
              <a:t>Traffic Incident Duration Prediction framework</a:t>
            </a:r>
          </a:p>
          <a:p>
            <a:pPr marL="171450" indent="-171450">
              <a:spcAft>
                <a:spcPts val="500"/>
              </a:spcAft>
              <a:buFont typeface="Arial" panose="020B0604020202020204" pitchFamily="34" charset="0"/>
              <a:buChar char="•"/>
            </a:pPr>
            <a:r>
              <a:rPr lang="en-US" sz="1100" dirty="0"/>
              <a:t>Traffic disruption detection and segmentation methodology</a:t>
            </a:r>
          </a:p>
          <a:p>
            <a:pPr marL="171450" indent="-171450">
              <a:spcAft>
                <a:spcPts val="500"/>
              </a:spcAft>
              <a:buFont typeface="Arial" panose="020B0604020202020204" pitchFamily="34" charset="0"/>
              <a:buChar char="•"/>
            </a:pPr>
            <a:r>
              <a:rPr lang="en-US" sz="1100" dirty="0"/>
              <a:t>Incident modelling improvement from using incident description</a:t>
            </a:r>
          </a:p>
          <a:p>
            <a:pPr marL="171450" indent="-171450">
              <a:spcAft>
                <a:spcPts val="500"/>
              </a:spcAft>
              <a:buFont typeface="Arial" panose="020B0604020202020204" pitchFamily="34" charset="0"/>
              <a:buChar char="•"/>
            </a:pPr>
            <a:r>
              <a:rPr lang="en-US" sz="1100" dirty="0"/>
              <a:t>Traffic incident impact measurement, analysis and prediction</a:t>
            </a:r>
          </a:p>
          <a:p>
            <a:pPr algn="ctr">
              <a:spcAft>
                <a:spcPts val="500"/>
              </a:spcAft>
            </a:pPr>
            <a:endParaRPr lang="en-US" sz="1100" b="1" dirty="0">
              <a:solidFill>
                <a:srgbClr val="00ADF0"/>
              </a:solidFill>
            </a:endParaRPr>
          </a:p>
        </p:txBody>
      </p:sp>
      <p:sp>
        <p:nvSpPr>
          <p:cNvPr id="40" name="Text Placeholder 39">
            <a:extLst>
              <a:ext uri="{FF2B5EF4-FFF2-40B4-BE49-F238E27FC236}">
                <a16:creationId xmlns:a16="http://schemas.microsoft.com/office/drawing/2014/main" id="{F8E1D55B-69A9-A04F-9AA5-276FB5198115}"/>
              </a:ext>
            </a:extLst>
          </p:cNvPr>
          <p:cNvSpPr>
            <a:spLocks noGrp="1"/>
          </p:cNvSpPr>
          <p:nvPr>
            <p:ph type="body" sz="quarter" idx="15"/>
          </p:nvPr>
        </p:nvSpPr>
        <p:spPr>
          <a:xfrm>
            <a:off x="6024579" y="2860015"/>
            <a:ext cx="2395851" cy="1672869"/>
          </a:xfrm>
        </p:spPr>
        <p:txBody>
          <a:bodyPr/>
          <a:lstStyle/>
          <a:p>
            <a:pPr algn="ctr">
              <a:spcAft>
                <a:spcPts val="500"/>
              </a:spcAft>
            </a:pPr>
            <a:r>
              <a:rPr lang="en-US" sz="1400" b="1" dirty="0">
                <a:solidFill>
                  <a:srgbClr val="2E3EB7"/>
                </a:solidFill>
              </a:rPr>
              <a:t>Key Findings</a:t>
            </a:r>
          </a:p>
          <a:p>
            <a:pPr marL="171450" indent="-171450">
              <a:spcAft>
                <a:spcPts val="500"/>
              </a:spcAft>
              <a:buFont typeface="Arial" panose="020B0604020202020204" pitchFamily="34" charset="0"/>
              <a:buChar char="•"/>
            </a:pPr>
            <a:r>
              <a:rPr lang="en-US" sz="1100" dirty="0"/>
              <a:t>Data-driven incident analysis is relevant to incident reporting</a:t>
            </a:r>
          </a:p>
          <a:p>
            <a:pPr marL="171450" indent="-171450">
              <a:spcAft>
                <a:spcPts val="500"/>
              </a:spcAft>
              <a:buFont typeface="Arial" panose="020B0604020202020204" pitchFamily="34" charset="0"/>
              <a:buChar char="•"/>
            </a:pPr>
            <a:r>
              <a:rPr lang="en-US" sz="1100" dirty="0"/>
              <a:t>Incident reports are misaligned with observed disruptions, but we can fix it</a:t>
            </a:r>
          </a:p>
          <a:p>
            <a:pPr marL="171450" indent="-171450">
              <a:spcAft>
                <a:spcPts val="500"/>
              </a:spcAft>
              <a:buFont typeface="Arial" panose="020B0604020202020204" pitchFamily="34" charset="0"/>
              <a:buChar char="•"/>
            </a:pPr>
            <a:r>
              <a:rPr lang="en-US" sz="1100" dirty="0"/>
              <a:t>Computer Vision works very well for traffic incident modelling</a:t>
            </a:r>
          </a:p>
        </p:txBody>
      </p:sp>
      <p:pic>
        <p:nvPicPr>
          <p:cNvPr id="7" name="Picture Placeholder 6" descr="A picture containing application&#10;&#10;Description automatically generated">
            <a:extLst>
              <a:ext uri="{FF2B5EF4-FFF2-40B4-BE49-F238E27FC236}">
                <a16:creationId xmlns:a16="http://schemas.microsoft.com/office/drawing/2014/main" id="{CB108C36-F55E-EFF3-79F6-CA02EBF8F500}"/>
              </a:ext>
            </a:extLst>
          </p:cNvPr>
          <p:cNvPicPr>
            <a:picLocks noGrp="1" noChangeAspect="1"/>
          </p:cNvPicPr>
          <p:nvPr>
            <p:ph type="pic" sz="quarter" idx="16"/>
          </p:nvPr>
        </p:nvPicPr>
        <p:blipFill>
          <a:blip r:embed="rId4"/>
          <a:srcRect l="6372" r="6372"/>
          <a:stretch>
            <a:fillRect/>
          </a:stretch>
        </p:blipFill>
        <p:spPr>
          <a:xfrm>
            <a:off x="967654" y="968610"/>
            <a:ext cx="2079625" cy="1787525"/>
          </a:xfrm>
          <a:blipFill>
            <a:blip r:embed="rId5"/>
            <a:stretch>
              <a:fillRect/>
            </a:stretch>
          </a:blipFill>
        </p:spPr>
        <p:style>
          <a:lnRef idx="3">
            <a:schemeClr val="lt1"/>
          </a:lnRef>
          <a:fillRef idx="1">
            <a:schemeClr val="accent5"/>
          </a:fillRef>
          <a:effectRef idx="1">
            <a:schemeClr val="accent5"/>
          </a:effectRef>
          <a:fontRef idx="minor">
            <a:schemeClr val="lt1"/>
          </a:fontRef>
        </p:style>
      </p:pic>
      <p:sp>
        <p:nvSpPr>
          <p:cNvPr id="53" name="Picture Placeholder 52">
            <a:extLst>
              <a:ext uri="{FF2B5EF4-FFF2-40B4-BE49-F238E27FC236}">
                <a16:creationId xmlns:a16="http://schemas.microsoft.com/office/drawing/2014/main" id="{D725970D-A758-3945-AAD4-52EC8FC01077}"/>
              </a:ext>
            </a:extLst>
          </p:cNvPr>
          <p:cNvSpPr>
            <a:spLocks noGrp="1"/>
          </p:cNvSpPr>
          <p:nvPr>
            <p:ph type="pic" sz="quarter" idx="17"/>
          </p:nvPr>
        </p:nvSpPr>
        <p:spPr>
          <a:xfrm>
            <a:off x="6183486" y="976109"/>
            <a:ext cx="2078038" cy="1787228"/>
          </a:xfrm>
          <a:blipFill>
            <a:blip r:embed="rId6"/>
            <a:stretch>
              <a:fillRect/>
            </a:stretch>
          </a:blipFill>
        </p:spPr>
        <p:style>
          <a:lnRef idx="3">
            <a:schemeClr val="lt1"/>
          </a:lnRef>
          <a:fillRef idx="1">
            <a:schemeClr val="accent5"/>
          </a:fillRef>
          <a:effectRef idx="1">
            <a:schemeClr val="accent5"/>
          </a:effectRef>
          <a:fontRef idx="minor">
            <a:schemeClr val="lt1"/>
          </a:fontRef>
        </p:style>
      </p:sp>
      <p:sp>
        <p:nvSpPr>
          <p:cNvPr id="12" name="Title 7">
            <a:extLst>
              <a:ext uri="{FF2B5EF4-FFF2-40B4-BE49-F238E27FC236}">
                <a16:creationId xmlns:a16="http://schemas.microsoft.com/office/drawing/2014/main" id="{6E467AAB-4BC1-4AF1-AC2B-6B5180D18C07}"/>
              </a:ext>
            </a:extLst>
          </p:cNvPr>
          <p:cNvSpPr txBox="1">
            <a:spLocks/>
          </p:cNvSpPr>
          <p:nvPr/>
        </p:nvSpPr>
        <p:spPr>
          <a:xfrm>
            <a:off x="457199" y="274638"/>
            <a:ext cx="5143501"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chemeClr val="bg1"/>
                </a:solidFill>
              </a:rPr>
              <a:t>Key Findings </a:t>
            </a:r>
            <a:r>
              <a:rPr lang="en-US" dirty="0">
                <a:solidFill>
                  <a:srgbClr val="00ADF0"/>
                </a:solidFill>
              </a:rPr>
              <a:t>research</a:t>
            </a:r>
          </a:p>
        </p:txBody>
      </p:sp>
      <p:sp>
        <p:nvSpPr>
          <p:cNvPr id="13" name="Rectangle 12">
            <a:extLst>
              <a:ext uri="{FF2B5EF4-FFF2-40B4-BE49-F238E27FC236}">
                <a16:creationId xmlns:a16="http://schemas.microsoft.com/office/drawing/2014/main" id="{521FB169-1B05-16C6-4ACF-C354D81D8423}"/>
              </a:ext>
            </a:extLst>
          </p:cNvPr>
          <p:cNvSpPr/>
          <p:nvPr/>
        </p:nvSpPr>
        <p:spPr>
          <a:xfrm>
            <a:off x="8434754" y="4736123"/>
            <a:ext cx="334108" cy="339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73367813-A939-896F-6BFC-B557941AE7CD}"/>
              </a:ext>
            </a:extLst>
          </p:cNvPr>
          <p:cNvPicPr>
            <a:picLocks noChangeAspect="1"/>
          </p:cNvPicPr>
          <p:nvPr/>
        </p:nvPicPr>
        <p:blipFill>
          <a:blip r:embed="rId7"/>
          <a:stretch>
            <a:fillRect/>
          </a:stretch>
        </p:blipFill>
        <p:spPr>
          <a:xfrm>
            <a:off x="3720676" y="954062"/>
            <a:ext cx="1935670" cy="1816620"/>
          </a:xfrm>
          <a:prstGeom prst="roundRect">
            <a:avLst>
              <a:gd name="adj" fmla="val 10539"/>
            </a:avLst>
          </a:prstGeom>
          <a:ln w="571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579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F7A5F794-D063-4791-A31D-0C2D0047DB4E}"/>
              </a:ext>
            </a:extLst>
          </p:cNvPr>
          <p:cNvPicPr>
            <a:picLocks noChangeAspect="1"/>
          </p:cNvPicPr>
          <p:nvPr/>
        </p:nvPicPr>
        <p:blipFill>
          <a:blip r:embed="rId3">
            <a:alphaModFix amt="50000"/>
          </a:blip>
          <a:stretch>
            <a:fillRect/>
          </a:stretch>
        </p:blipFill>
        <p:spPr>
          <a:xfrm>
            <a:off x="6115048" y="-1268413"/>
            <a:ext cx="5143500" cy="5143500"/>
          </a:xfrm>
          <a:prstGeom prst="rect">
            <a:avLst/>
          </a:prstGeom>
        </p:spPr>
      </p:pic>
      <p:sp>
        <p:nvSpPr>
          <p:cNvPr id="38" name="Text Placeholder 37">
            <a:extLst>
              <a:ext uri="{FF2B5EF4-FFF2-40B4-BE49-F238E27FC236}">
                <a16:creationId xmlns:a16="http://schemas.microsoft.com/office/drawing/2014/main" id="{C14897B5-0484-6648-9610-B34D6D64C7A7}"/>
              </a:ext>
            </a:extLst>
          </p:cNvPr>
          <p:cNvSpPr>
            <a:spLocks noGrp="1"/>
          </p:cNvSpPr>
          <p:nvPr>
            <p:ph type="body" sz="quarter" idx="13"/>
          </p:nvPr>
        </p:nvSpPr>
        <p:spPr>
          <a:xfrm>
            <a:off x="969241" y="2922574"/>
            <a:ext cx="2078038" cy="1672869"/>
          </a:xfrm>
        </p:spPr>
        <p:txBody>
          <a:bodyPr/>
          <a:lstStyle/>
          <a:p>
            <a:pPr algn="ctr">
              <a:spcAft>
                <a:spcPts val="500"/>
              </a:spcAft>
            </a:pPr>
            <a:r>
              <a:rPr lang="en-US" sz="1600" b="1" dirty="0">
                <a:solidFill>
                  <a:srgbClr val="2E3EB7"/>
                </a:solidFill>
              </a:rPr>
              <a:t>Stage 1</a:t>
            </a:r>
          </a:p>
          <a:p>
            <a:pPr>
              <a:spcAft>
                <a:spcPts val="500"/>
              </a:spcAft>
            </a:pPr>
            <a:r>
              <a:rPr lang="en-AU" sz="1400" dirty="0">
                <a:latin typeface="Calibri" panose="020F0502020204030204" pitchFamily="34" charset="0"/>
                <a:ea typeface="Calibri" panose="020F0502020204030204" pitchFamily="34" charset="0"/>
              </a:rPr>
              <a:t>T</a:t>
            </a:r>
            <a:r>
              <a:rPr lang="en-AU" sz="1400" dirty="0">
                <a:effectLst/>
                <a:latin typeface="Calibri" panose="020F0502020204030204" pitchFamily="34" charset="0"/>
                <a:ea typeface="Calibri" panose="020F0502020204030204" pitchFamily="34" charset="0"/>
              </a:rPr>
              <a:t>raffic incident duration and severity prediction (based on traffic flow parameters and incident log datasets)</a:t>
            </a:r>
            <a:endParaRPr lang="en-US" sz="1050" dirty="0"/>
          </a:p>
        </p:txBody>
      </p:sp>
      <p:sp>
        <p:nvSpPr>
          <p:cNvPr id="39" name="Text Placeholder 38">
            <a:extLst>
              <a:ext uri="{FF2B5EF4-FFF2-40B4-BE49-F238E27FC236}">
                <a16:creationId xmlns:a16="http://schemas.microsoft.com/office/drawing/2014/main" id="{98B77EE9-FD64-AB4B-B6D2-044069A29ECC}"/>
              </a:ext>
            </a:extLst>
          </p:cNvPr>
          <p:cNvSpPr>
            <a:spLocks noGrp="1"/>
          </p:cNvSpPr>
          <p:nvPr>
            <p:ph type="body" sz="quarter" idx="14"/>
          </p:nvPr>
        </p:nvSpPr>
        <p:spPr>
          <a:xfrm>
            <a:off x="3282193" y="2867385"/>
            <a:ext cx="2665383" cy="1672869"/>
          </a:xfrm>
        </p:spPr>
        <p:txBody>
          <a:bodyPr/>
          <a:lstStyle/>
          <a:p>
            <a:pPr algn="ctr">
              <a:spcAft>
                <a:spcPts val="500"/>
              </a:spcAft>
            </a:pPr>
            <a:r>
              <a:rPr lang="en-US" sz="1400" b="1" dirty="0">
                <a:solidFill>
                  <a:srgbClr val="2E3EB7"/>
                </a:solidFill>
              </a:rPr>
              <a:t>Stage 2</a:t>
            </a:r>
          </a:p>
          <a:p>
            <a:pPr marR="0" lvl="0">
              <a:lnSpc>
                <a:spcPct val="107000"/>
              </a:lnSpc>
              <a:spcBef>
                <a:spcPts val="0"/>
              </a:spcBef>
              <a:spcAft>
                <a:spcPts val="0"/>
              </a:spcAft>
            </a:pPr>
            <a:r>
              <a:rPr lang="en-AU" sz="1400" dirty="0">
                <a:effectLst/>
                <a:latin typeface="Calibri" panose="020F0502020204030204" pitchFamily="34" charset="0"/>
                <a:ea typeface="Calibri" panose="020F0502020204030204" pitchFamily="34" charset="0"/>
                <a:cs typeface="Calibri" panose="020F0502020204030204" pitchFamily="34" charset="0"/>
              </a:rPr>
              <a:t>- Spatial-temporal incident impact estimation (including estimation of spatial-temporal lifecycle of disruption)</a:t>
            </a:r>
            <a:br>
              <a:rPr lang="en-AU" sz="1400" dirty="0">
                <a:effectLst/>
                <a:latin typeface="Calibri" panose="020F0502020204030204" pitchFamily="34" charset="0"/>
                <a:ea typeface="Calibri" panose="020F0502020204030204" pitchFamily="34" charset="0"/>
                <a:cs typeface="Calibri" panose="020F0502020204030204" pitchFamily="34" charset="0"/>
              </a:rPr>
            </a:br>
            <a:r>
              <a:rPr lang="en-AU" sz="1400" dirty="0">
                <a:effectLst/>
                <a:latin typeface="Calibri" panose="020F0502020204030204" pitchFamily="34" charset="0"/>
                <a:ea typeface="Calibri" panose="020F0502020204030204" pitchFamily="34" charset="0"/>
                <a:cs typeface="Calibri" panose="020F0502020204030204" pitchFamily="34" charset="0"/>
              </a:rPr>
              <a:t>- Detection of traffic incidents from traffic flow</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500"/>
              </a:spcAft>
            </a:pPr>
            <a:endParaRPr lang="en-US" sz="1100" b="1" dirty="0">
              <a:solidFill>
                <a:srgbClr val="00ADF0"/>
              </a:solidFill>
            </a:endParaRPr>
          </a:p>
        </p:txBody>
      </p:sp>
      <p:sp>
        <p:nvSpPr>
          <p:cNvPr id="40" name="Text Placeholder 39">
            <a:extLst>
              <a:ext uri="{FF2B5EF4-FFF2-40B4-BE49-F238E27FC236}">
                <a16:creationId xmlns:a16="http://schemas.microsoft.com/office/drawing/2014/main" id="{F8E1D55B-69A9-A04F-9AA5-276FB5198115}"/>
              </a:ext>
            </a:extLst>
          </p:cNvPr>
          <p:cNvSpPr>
            <a:spLocks noGrp="1"/>
          </p:cNvSpPr>
          <p:nvPr>
            <p:ph type="body" sz="quarter" idx="15"/>
          </p:nvPr>
        </p:nvSpPr>
        <p:spPr>
          <a:xfrm>
            <a:off x="6072285" y="2867385"/>
            <a:ext cx="2395851" cy="1672869"/>
          </a:xfrm>
        </p:spPr>
        <p:txBody>
          <a:bodyPr/>
          <a:lstStyle/>
          <a:p>
            <a:pPr algn="ctr">
              <a:spcAft>
                <a:spcPts val="500"/>
              </a:spcAft>
            </a:pPr>
            <a:r>
              <a:rPr lang="en-US" sz="1400" b="1" dirty="0">
                <a:solidFill>
                  <a:srgbClr val="2E3EB7"/>
                </a:solidFill>
              </a:rPr>
              <a:t>Stage 3</a:t>
            </a:r>
          </a:p>
          <a:p>
            <a:pPr marR="0" lvl="0">
              <a:lnSpc>
                <a:spcPct val="107000"/>
              </a:lnSpc>
              <a:spcBef>
                <a:spcPts val="0"/>
              </a:spcBef>
              <a:spcAft>
                <a:spcPts val="0"/>
              </a:spcAft>
            </a:pPr>
            <a:r>
              <a:rPr lang="en-AU" sz="1400" dirty="0">
                <a:effectLst/>
                <a:latin typeface="Calibri" panose="020F0502020204030204" pitchFamily="34" charset="0"/>
                <a:ea typeface="Calibri" panose="020F0502020204030204" pitchFamily="34" charset="0"/>
                <a:cs typeface="Calibri" panose="020F0502020204030204" pitchFamily="34" charset="0"/>
              </a:rPr>
              <a:t>Simulation-based modelling for response plan and incident clearance strategy.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Placeholder 2" descr="Diagram&#10;&#10;Description automatically generated">
            <a:extLst>
              <a:ext uri="{FF2B5EF4-FFF2-40B4-BE49-F238E27FC236}">
                <a16:creationId xmlns:a16="http://schemas.microsoft.com/office/drawing/2014/main" id="{7327E166-3148-039C-233A-563CBD113BDB}"/>
              </a:ext>
            </a:extLst>
          </p:cNvPr>
          <p:cNvPicPr>
            <a:picLocks noGrp="1" noChangeAspect="1"/>
          </p:cNvPicPr>
          <p:nvPr>
            <p:ph type="pic" sz="quarter" idx="17"/>
          </p:nvPr>
        </p:nvPicPr>
        <p:blipFill>
          <a:blip r:embed="rId4"/>
          <a:srcRect t="5940" b="5940"/>
          <a:stretch>
            <a:fillRect/>
          </a:stretch>
        </p:blipFill>
        <p:spPr>
          <a:xfrm>
            <a:off x="6244763" y="999125"/>
            <a:ext cx="2078037" cy="1787525"/>
          </a:xfrm>
          <a:blipFill>
            <a:blip r:embed="rId5"/>
            <a:stretch>
              <a:fillRect/>
            </a:stretch>
          </a:blipFill>
        </p:spPr>
        <p:style>
          <a:lnRef idx="3">
            <a:schemeClr val="lt1"/>
          </a:lnRef>
          <a:fillRef idx="1">
            <a:schemeClr val="accent5"/>
          </a:fillRef>
          <a:effectRef idx="1">
            <a:schemeClr val="accent5"/>
          </a:effectRef>
          <a:fontRef idx="minor">
            <a:schemeClr val="lt1"/>
          </a:fontRef>
        </p:style>
      </p:pic>
      <p:sp>
        <p:nvSpPr>
          <p:cNvPr id="12" name="Title 7">
            <a:extLst>
              <a:ext uri="{FF2B5EF4-FFF2-40B4-BE49-F238E27FC236}">
                <a16:creationId xmlns:a16="http://schemas.microsoft.com/office/drawing/2014/main" id="{6E467AAB-4BC1-4AF1-AC2B-6B5180D18C07}"/>
              </a:ext>
            </a:extLst>
          </p:cNvPr>
          <p:cNvSpPr txBox="1">
            <a:spLocks/>
          </p:cNvSpPr>
          <p:nvPr/>
        </p:nvSpPr>
        <p:spPr>
          <a:xfrm>
            <a:off x="457199" y="274638"/>
            <a:ext cx="6182140"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chemeClr val="bg1"/>
                </a:solidFill>
              </a:rPr>
              <a:t>Research project structure</a:t>
            </a:r>
            <a:endParaRPr lang="en-US" dirty="0">
              <a:solidFill>
                <a:srgbClr val="00ADF0"/>
              </a:solidFill>
            </a:endParaRPr>
          </a:p>
        </p:txBody>
      </p:sp>
      <p:sp>
        <p:nvSpPr>
          <p:cNvPr id="13" name="Rectangle 12">
            <a:extLst>
              <a:ext uri="{FF2B5EF4-FFF2-40B4-BE49-F238E27FC236}">
                <a16:creationId xmlns:a16="http://schemas.microsoft.com/office/drawing/2014/main" id="{521FB169-1B05-16C6-4ACF-C354D81D8423}"/>
              </a:ext>
            </a:extLst>
          </p:cNvPr>
          <p:cNvSpPr/>
          <p:nvPr/>
        </p:nvSpPr>
        <p:spPr>
          <a:xfrm>
            <a:off x="8434754" y="4736123"/>
            <a:ext cx="334108" cy="339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FD13FBF2-7A7E-6F47-A09D-0BCEACCD7E7B}"/>
              </a:ext>
            </a:extLst>
          </p:cNvPr>
          <p:cNvPicPr>
            <a:picLocks noChangeAspect="1"/>
          </p:cNvPicPr>
          <p:nvPr/>
        </p:nvPicPr>
        <p:blipFill>
          <a:blip r:embed="rId6"/>
          <a:stretch>
            <a:fillRect/>
          </a:stretch>
        </p:blipFill>
        <p:spPr>
          <a:xfrm>
            <a:off x="1040425" y="1010827"/>
            <a:ext cx="1935670" cy="1816620"/>
          </a:xfrm>
          <a:prstGeom prst="roundRect">
            <a:avLst>
              <a:gd name="adj" fmla="val 10539"/>
            </a:avLst>
          </a:prstGeom>
          <a:ln w="571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B478BC7E-A206-E8CA-FCED-B85CA4FBA705}"/>
              </a:ext>
            </a:extLst>
          </p:cNvPr>
          <p:cNvPicPr>
            <a:picLocks noChangeAspect="1"/>
          </p:cNvPicPr>
          <p:nvPr/>
        </p:nvPicPr>
        <p:blipFill>
          <a:blip r:embed="rId7"/>
          <a:stretch>
            <a:fillRect/>
          </a:stretch>
        </p:blipFill>
        <p:spPr>
          <a:xfrm>
            <a:off x="3336684" y="987943"/>
            <a:ext cx="2556399" cy="1809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Arrow: Right 15">
            <a:extLst>
              <a:ext uri="{FF2B5EF4-FFF2-40B4-BE49-F238E27FC236}">
                <a16:creationId xmlns:a16="http://schemas.microsoft.com/office/drawing/2014/main" id="{36388998-6B52-037F-9FA0-3E7C8E305F6B}"/>
              </a:ext>
            </a:extLst>
          </p:cNvPr>
          <p:cNvSpPr/>
          <p:nvPr/>
        </p:nvSpPr>
        <p:spPr>
          <a:xfrm>
            <a:off x="3063181" y="1733384"/>
            <a:ext cx="234914" cy="3816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A08A2C1-7E16-1F63-9630-31B8CA5BA419}"/>
              </a:ext>
            </a:extLst>
          </p:cNvPr>
          <p:cNvSpPr/>
          <p:nvPr/>
        </p:nvSpPr>
        <p:spPr>
          <a:xfrm>
            <a:off x="5940762" y="1741335"/>
            <a:ext cx="234914" cy="3816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49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23D34-5983-8DD4-4C73-4C839F89CC9F}"/>
              </a:ext>
            </a:extLst>
          </p:cNvPr>
          <p:cNvSpPr/>
          <p:nvPr/>
        </p:nvSpPr>
        <p:spPr>
          <a:xfrm>
            <a:off x="8434754" y="4736123"/>
            <a:ext cx="334108" cy="339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0A539130-61C0-998B-BA10-7EF7454C38CC}"/>
              </a:ext>
            </a:extLst>
          </p:cNvPr>
          <p:cNvSpPr txBox="1">
            <a:spLocks/>
          </p:cNvSpPr>
          <p:nvPr/>
        </p:nvSpPr>
        <p:spPr>
          <a:xfrm>
            <a:off x="457199" y="274638"/>
            <a:ext cx="6897758"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chemeClr val="bg1"/>
                </a:solidFill>
              </a:rPr>
              <a:t>Research outcome #1</a:t>
            </a:r>
            <a:endParaRPr lang="en-US" dirty="0">
              <a:solidFill>
                <a:srgbClr val="00ADF0"/>
              </a:solidFill>
            </a:endParaRPr>
          </a:p>
        </p:txBody>
      </p:sp>
      <p:sp>
        <p:nvSpPr>
          <p:cNvPr id="6" name="TextBox 5">
            <a:extLst>
              <a:ext uri="{FF2B5EF4-FFF2-40B4-BE49-F238E27FC236}">
                <a16:creationId xmlns:a16="http://schemas.microsoft.com/office/drawing/2014/main" id="{66D0A83A-EEBD-B8CD-91D9-CBA18FA2B195}"/>
              </a:ext>
            </a:extLst>
          </p:cNvPr>
          <p:cNvSpPr txBox="1"/>
          <p:nvPr/>
        </p:nvSpPr>
        <p:spPr>
          <a:xfrm>
            <a:off x="3597965" y="1850881"/>
            <a:ext cx="4572000" cy="1815882"/>
          </a:xfrm>
          <a:prstGeom prst="rect">
            <a:avLst/>
          </a:prstGeom>
          <a:noFill/>
        </p:spPr>
        <p:txBody>
          <a:bodyPr wrap="square">
            <a:spAutoFit/>
          </a:bodyPr>
          <a:lstStyle/>
          <a:p>
            <a:pPr marL="0" indent="0" algn="just">
              <a:spcBef>
                <a:spcPct val="40000"/>
              </a:spcBef>
              <a:buNone/>
            </a:pPr>
            <a:r>
              <a:rPr lang="en-US" sz="1600" dirty="0">
                <a:latin typeface="Arial" panose="020B0604020202020204" pitchFamily="34" charset="0"/>
              </a:rPr>
              <a:t>Topic:</a:t>
            </a:r>
            <a:br>
              <a:rPr lang="en-US" sz="1600" dirty="0">
                <a:latin typeface="Arial" panose="020B0604020202020204" pitchFamily="34" charset="0"/>
              </a:rPr>
            </a:br>
            <a:r>
              <a:rPr lang="en-US" sz="1600" dirty="0">
                <a:latin typeface="Arial" panose="020B0604020202020204" pitchFamily="34" charset="0"/>
              </a:rPr>
              <a:t>E</a:t>
            </a:r>
            <a:r>
              <a:rPr lang="en-US" sz="1600" dirty="0">
                <a:effectLst/>
                <a:latin typeface="Arial" panose="020B0604020202020204" pitchFamily="34" charset="0"/>
              </a:rPr>
              <a:t>valuation of the best and state-of-the-art methods of Deep Learning and Machine Learning, different data analysis approaches on the task of traffic incident analysis to propose a framework that improves the traffic </a:t>
            </a:r>
            <a:r>
              <a:rPr lang="en-US" sz="1600" u="sng" dirty="0">
                <a:latin typeface="Arial" panose="020B0604020202020204" pitchFamily="34" charset="0"/>
              </a:rPr>
              <a:t>ac</a:t>
            </a:r>
            <a:r>
              <a:rPr lang="en-US" sz="1600" u="sng" dirty="0">
                <a:effectLst/>
                <a:latin typeface="Arial" panose="020B0604020202020204" pitchFamily="34" charset="0"/>
              </a:rPr>
              <a:t>cident duration prediction</a:t>
            </a:r>
            <a:r>
              <a:rPr lang="en-US" sz="1600" dirty="0">
                <a:effectLst/>
                <a:latin typeface="Arial" panose="020B0604020202020204" pitchFamily="34" charset="0"/>
              </a:rPr>
              <a:t> accuracy.</a:t>
            </a:r>
          </a:p>
        </p:txBody>
      </p:sp>
      <p:pic>
        <p:nvPicPr>
          <p:cNvPr id="12" name="Picture 11">
            <a:extLst>
              <a:ext uri="{FF2B5EF4-FFF2-40B4-BE49-F238E27FC236}">
                <a16:creationId xmlns:a16="http://schemas.microsoft.com/office/drawing/2014/main" id="{24F6CB0E-8C48-A0EA-3F5E-63740615543F}"/>
              </a:ext>
            </a:extLst>
          </p:cNvPr>
          <p:cNvPicPr>
            <a:picLocks noChangeAspect="1"/>
          </p:cNvPicPr>
          <p:nvPr/>
        </p:nvPicPr>
        <p:blipFill>
          <a:blip r:embed="rId2"/>
          <a:stretch>
            <a:fillRect/>
          </a:stretch>
        </p:blipFill>
        <p:spPr>
          <a:xfrm>
            <a:off x="655981" y="1264355"/>
            <a:ext cx="2644526" cy="1607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D9FF5681-8C9F-CED4-F7B5-44496A39BDAC}"/>
              </a:ext>
            </a:extLst>
          </p:cNvPr>
          <p:cNvPicPr>
            <a:picLocks noChangeAspect="1"/>
          </p:cNvPicPr>
          <p:nvPr/>
        </p:nvPicPr>
        <p:blipFill>
          <a:blip r:embed="rId3"/>
          <a:stretch>
            <a:fillRect/>
          </a:stretch>
        </p:blipFill>
        <p:spPr>
          <a:xfrm>
            <a:off x="561410" y="3074282"/>
            <a:ext cx="2739097" cy="1451650"/>
          </a:xfrm>
          <a:prstGeom prst="rect">
            <a:avLst/>
          </a:prstGeom>
        </p:spPr>
      </p:pic>
      <p:sp>
        <p:nvSpPr>
          <p:cNvPr id="15" name="TextBox 14">
            <a:extLst>
              <a:ext uri="{FF2B5EF4-FFF2-40B4-BE49-F238E27FC236}">
                <a16:creationId xmlns:a16="http://schemas.microsoft.com/office/drawing/2014/main" id="{4D30698C-0B15-ACBA-F08A-3E351A54855C}"/>
              </a:ext>
            </a:extLst>
          </p:cNvPr>
          <p:cNvSpPr txBox="1"/>
          <p:nvPr/>
        </p:nvSpPr>
        <p:spPr>
          <a:xfrm>
            <a:off x="3625793" y="3925897"/>
            <a:ext cx="4909931" cy="738664"/>
          </a:xfrm>
          <a:prstGeom prst="rect">
            <a:avLst/>
          </a:prstGeom>
          <a:noFill/>
        </p:spPr>
        <p:txBody>
          <a:bodyPr wrap="square">
            <a:spAutoFit/>
          </a:bodyPr>
          <a:lstStyle/>
          <a:p>
            <a:r>
              <a:rPr lang="en-US" sz="1050" b="1" i="1" u="sng" dirty="0"/>
              <a:t>Journal paper: </a:t>
            </a:r>
            <a:r>
              <a:rPr lang="en-US" sz="1050" i="1" dirty="0" err="1"/>
              <a:t>A.Grigorev</a:t>
            </a:r>
            <a:r>
              <a:rPr lang="en-US" sz="1050" i="1" dirty="0"/>
              <a:t>, A-S Mihaita, S. Lee, F. Chen,</a:t>
            </a:r>
          </a:p>
          <a:p>
            <a:r>
              <a:rPr lang="en-US" sz="1050" i="1" dirty="0"/>
              <a:t>Incident duration prediction using a bi-level machine learning framework with outlier removal and intra–extra joint </a:t>
            </a:r>
            <a:r>
              <a:rPr lang="en-US" sz="1050" i="1" dirty="0" err="1"/>
              <a:t>optimisation</a:t>
            </a:r>
            <a:r>
              <a:rPr lang="en-US" sz="1050" i="1" dirty="0"/>
              <a:t>,</a:t>
            </a:r>
          </a:p>
          <a:p>
            <a:r>
              <a:rPr lang="en-US" sz="1050" i="1" dirty="0"/>
              <a:t>Transportation Research Part C: Emerging Technologies, Volume 141, 2022</a:t>
            </a:r>
          </a:p>
        </p:txBody>
      </p:sp>
      <p:pic>
        <p:nvPicPr>
          <p:cNvPr id="17" name="Picture 16">
            <a:extLst>
              <a:ext uri="{FF2B5EF4-FFF2-40B4-BE49-F238E27FC236}">
                <a16:creationId xmlns:a16="http://schemas.microsoft.com/office/drawing/2014/main" id="{8F9A50A6-5E38-D544-16DD-525345AD7FE0}"/>
              </a:ext>
            </a:extLst>
          </p:cNvPr>
          <p:cNvPicPr>
            <a:picLocks noChangeAspect="1"/>
          </p:cNvPicPr>
          <p:nvPr/>
        </p:nvPicPr>
        <p:blipFill>
          <a:blip r:embed="rId4"/>
          <a:stretch>
            <a:fillRect/>
          </a:stretch>
        </p:blipFill>
        <p:spPr>
          <a:xfrm>
            <a:off x="6128239" y="139638"/>
            <a:ext cx="2558562" cy="1752716"/>
          </a:xfrm>
          <a:prstGeom prst="roundRect">
            <a:avLst>
              <a:gd name="adj" fmla="val 16667"/>
            </a:avLst>
          </a:prstGeom>
          <a:ln w="190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7988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23D34-5983-8DD4-4C73-4C839F89CC9F}"/>
              </a:ext>
            </a:extLst>
          </p:cNvPr>
          <p:cNvSpPr/>
          <p:nvPr/>
        </p:nvSpPr>
        <p:spPr>
          <a:xfrm>
            <a:off x="8434754" y="4736123"/>
            <a:ext cx="334108" cy="339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0A539130-61C0-998B-BA10-7EF7454C38CC}"/>
              </a:ext>
            </a:extLst>
          </p:cNvPr>
          <p:cNvSpPr txBox="1">
            <a:spLocks/>
          </p:cNvSpPr>
          <p:nvPr/>
        </p:nvSpPr>
        <p:spPr>
          <a:xfrm>
            <a:off x="457199" y="274638"/>
            <a:ext cx="6897758"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chemeClr val="bg1"/>
                </a:solidFill>
              </a:rPr>
              <a:t>Research outcome #2</a:t>
            </a:r>
            <a:endParaRPr lang="en-US" dirty="0">
              <a:solidFill>
                <a:srgbClr val="00ADF0"/>
              </a:solidFill>
            </a:endParaRPr>
          </a:p>
        </p:txBody>
      </p:sp>
      <p:sp>
        <p:nvSpPr>
          <p:cNvPr id="6" name="TextBox 5">
            <a:extLst>
              <a:ext uri="{FF2B5EF4-FFF2-40B4-BE49-F238E27FC236}">
                <a16:creationId xmlns:a16="http://schemas.microsoft.com/office/drawing/2014/main" id="{66D0A83A-EEBD-B8CD-91D9-CBA18FA2B195}"/>
              </a:ext>
            </a:extLst>
          </p:cNvPr>
          <p:cNvSpPr txBox="1"/>
          <p:nvPr/>
        </p:nvSpPr>
        <p:spPr>
          <a:xfrm>
            <a:off x="3597965" y="1850881"/>
            <a:ext cx="4572000" cy="2505301"/>
          </a:xfrm>
          <a:prstGeom prst="rect">
            <a:avLst/>
          </a:prstGeom>
          <a:noFill/>
        </p:spPr>
        <p:txBody>
          <a:bodyPr wrap="square">
            <a:spAutoFit/>
          </a:bodyPr>
          <a:lstStyle/>
          <a:p>
            <a:pPr marL="0" indent="0" algn="just">
              <a:spcBef>
                <a:spcPct val="40000"/>
              </a:spcBef>
              <a:buNone/>
            </a:pPr>
            <a:r>
              <a:rPr lang="en-US" sz="1600" dirty="0">
                <a:latin typeface="Arial" panose="020B0604020202020204" pitchFamily="34" charset="0"/>
              </a:rPr>
              <a:t>Topic:</a:t>
            </a:r>
            <a:br>
              <a:rPr lang="en-US" sz="1600" dirty="0">
                <a:latin typeface="Arial" panose="020B0604020202020204" pitchFamily="34" charset="0"/>
              </a:rPr>
            </a:br>
            <a:r>
              <a:rPr lang="en-US" sz="1600" dirty="0">
                <a:latin typeface="Arial" panose="020B0604020202020204" pitchFamily="34" charset="0"/>
              </a:rPr>
              <a:t>Incorporation of the textual traffic incident description into traffic accident duration prediction models using Natural Language Processing techniques.</a:t>
            </a:r>
          </a:p>
          <a:p>
            <a:pPr marL="0" indent="0" algn="just">
              <a:spcBef>
                <a:spcPct val="40000"/>
              </a:spcBef>
              <a:buNone/>
            </a:pPr>
            <a:r>
              <a:rPr lang="en-US" sz="1600" dirty="0">
                <a:latin typeface="Arial" panose="020B0604020202020204" pitchFamily="34" charset="0"/>
              </a:rPr>
              <a:t>Proposition of the framework for incident description and traffic flow/speed data encoding for the incident modelling.</a:t>
            </a:r>
          </a:p>
          <a:p>
            <a:pPr marL="0" indent="0" algn="just">
              <a:spcBef>
                <a:spcPct val="40000"/>
              </a:spcBef>
              <a:buNone/>
            </a:pPr>
            <a:endParaRPr lang="en-US" sz="1600" dirty="0">
              <a:effectLst/>
              <a:latin typeface="Arial" panose="020B0604020202020204" pitchFamily="34" charset="0"/>
            </a:endParaRPr>
          </a:p>
        </p:txBody>
      </p:sp>
      <p:sp>
        <p:nvSpPr>
          <p:cNvPr id="15" name="TextBox 14">
            <a:extLst>
              <a:ext uri="{FF2B5EF4-FFF2-40B4-BE49-F238E27FC236}">
                <a16:creationId xmlns:a16="http://schemas.microsoft.com/office/drawing/2014/main" id="{4D30698C-0B15-ACBA-F08A-3E351A54855C}"/>
              </a:ext>
            </a:extLst>
          </p:cNvPr>
          <p:cNvSpPr txBox="1"/>
          <p:nvPr/>
        </p:nvSpPr>
        <p:spPr>
          <a:xfrm>
            <a:off x="3546621" y="4061069"/>
            <a:ext cx="5247863" cy="577081"/>
          </a:xfrm>
          <a:prstGeom prst="rect">
            <a:avLst/>
          </a:prstGeom>
          <a:noFill/>
        </p:spPr>
        <p:txBody>
          <a:bodyPr wrap="square">
            <a:spAutoFit/>
          </a:bodyPr>
          <a:lstStyle/>
          <a:p>
            <a:r>
              <a:rPr lang="en-US" sz="1050" b="1" i="1" u="sng" dirty="0"/>
              <a:t>Conference paper: </a:t>
            </a:r>
            <a:r>
              <a:rPr lang="en-US" sz="1050" dirty="0"/>
              <a:t>Grigorev, A., Mihaita, A.S., Saleh. K, </a:t>
            </a:r>
            <a:r>
              <a:rPr lang="en-US" sz="1050" dirty="0" err="1"/>
              <a:t>Picardi</a:t>
            </a:r>
            <a:r>
              <a:rPr lang="en-US" sz="1050" dirty="0"/>
              <a:t>, M., Traffic incident duration prediction via a deep learning framework for text description encoding, IEEE </a:t>
            </a:r>
            <a:r>
              <a:rPr lang="en-US" sz="1050" dirty="0" err="1"/>
              <a:t>Itelligent</a:t>
            </a:r>
            <a:r>
              <a:rPr lang="en-US" sz="1050" dirty="0"/>
              <a:t> Transport Systems Conference 2022, Macao, China, 2022. </a:t>
            </a:r>
            <a:endParaRPr lang="en-US" sz="1050" i="1" dirty="0"/>
          </a:p>
        </p:txBody>
      </p:sp>
      <p:pic>
        <p:nvPicPr>
          <p:cNvPr id="5" name="Picture 4">
            <a:extLst>
              <a:ext uri="{FF2B5EF4-FFF2-40B4-BE49-F238E27FC236}">
                <a16:creationId xmlns:a16="http://schemas.microsoft.com/office/drawing/2014/main" id="{A0233924-CBA3-9C43-6B1D-096F269900C8}"/>
              </a:ext>
            </a:extLst>
          </p:cNvPr>
          <p:cNvPicPr>
            <a:picLocks noChangeAspect="1"/>
          </p:cNvPicPr>
          <p:nvPr/>
        </p:nvPicPr>
        <p:blipFill>
          <a:blip r:embed="rId2"/>
          <a:stretch>
            <a:fillRect/>
          </a:stretch>
        </p:blipFill>
        <p:spPr>
          <a:xfrm>
            <a:off x="762051" y="1084141"/>
            <a:ext cx="2485536" cy="1770794"/>
          </a:xfrm>
          <a:prstGeom prst="roundRect">
            <a:avLst>
              <a:gd name="adj" fmla="val 1083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546B82BB-2A86-989A-BDE0-3315BD51E874}"/>
              </a:ext>
            </a:extLst>
          </p:cNvPr>
          <p:cNvPicPr>
            <a:picLocks noChangeAspect="1"/>
          </p:cNvPicPr>
          <p:nvPr/>
        </p:nvPicPr>
        <p:blipFill>
          <a:blip r:embed="rId3"/>
          <a:stretch>
            <a:fillRect/>
          </a:stretch>
        </p:blipFill>
        <p:spPr>
          <a:xfrm>
            <a:off x="661493" y="3018108"/>
            <a:ext cx="2695628" cy="1625454"/>
          </a:xfrm>
          <a:prstGeom prst="rect">
            <a:avLst/>
          </a:prstGeom>
        </p:spPr>
      </p:pic>
      <p:pic>
        <p:nvPicPr>
          <p:cNvPr id="14" name="Picture 13">
            <a:extLst>
              <a:ext uri="{FF2B5EF4-FFF2-40B4-BE49-F238E27FC236}">
                <a16:creationId xmlns:a16="http://schemas.microsoft.com/office/drawing/2014/main" id="{07080895-81FE-D561-42CA-62D539A745F0}"/>
              </a:ext>
            </a:extLst>
          </p:cNvPr>
          <p:cNvPicPr>
            <a:picLocks noChangeAspect="1"/>
          </p:cNvPicPr>
          <p:nvPr/>
        </p:nvPicPr>
        <p:blipFill>
          <a:blip r:embed="rId4"/>
          <a:stretch>
            <a:fillRect/>
          </a:stretch>
        </p:blipFill>
        <p:spPr>
          <a:xfrm>
            <a:off x="6252589" y="214685"/>
            <a:ext cx="2331951" cy="1559783"/>
          </a:xfrm>
          <a:prstGeom prst="roundRect">
            <a:avLst>
              <a:gd name="adj" fmla="val 88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055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23D34-5983-8DD4-4C73-4C839F89CC9F}"/>
              </a:ext>
            </a:extLst>
          </p:cNvPr>
          <p:cNvSpPr/>
          <p:nvPr/>
        </p:nvSpPr>
        <p:spPr>
          <a:xfrm>
            <a:off x="8434754" y="4736123"/>
            <a:ext cx="334108" cy="339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0A539130-61C0-998B-BA10-7EF7454C38CC}"/>
              </a:ext>
            </a:extLst>
          </p:cNvPr>
          <p:cNvSpPr txBox="1">
            <a:spLocks/>
          </p:cNvSpPr>
          <p:nvPr/>
        </p:nvSpPr>
        <p:spPr>
          <a:xfrm>
            <a:off x="457199" y="274638"/>
            <a:ext cx="6897758"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chemeClr val="bg1"/>
                </a:solidFill>
              </a:rPr>
              <a:t>Research outcome #3, #4</a:t>
            </a:r>
            <a:endParaRPr lang="en-US" dirty="0">
              <a:solidFill>
                <a:srgbClr val="00ADF0"/>
              </a:solidFill>
            </a:endParaRPr>
          </a:p>
        </p:txBody>
      </p:sp>
      <p:sp>
        <p:nvSpPr>
          <p:cNvPr id="6" name="TextBox 5">
            <a:extLst>
              <a:ext uri="{FF2B5EF4-FFF2-40B4-BE49-F238E27FC236}">
                <a16:creationId xmlns:a16="http://schemas.microsoft.com/office/drawing/2014/main" id="{66D0A83A-EEBD-B8CD-91D9-CBA18FA2B195}"/>
              </a:ext>
            </a:extLst>
          </p:cNvPr>
          <p:cNvSpPr txBox="1"/>
          <p:nvPr/>
        </p:nvSpPr>
        <p:spPr>
          <a:xfrm>
            <a:off x="4723074" y="1805746"/>
            <a:ext cx="4146605" cy="2259080"/>
          </a:xfrm>
          <a:prstGeom prst="rect">
            <a:avLst/>
          </a:prstGeom>
          <a:noFill/>
        </p:spPr>
        <p:txBody>
          <a:bodyPr wrap="square">
            <a:spAutoFit/>
          </a:bodyPr>
          <a:lstStyle/>
          <a:p>
            <a:pPr marL="0" indent="0" algn="just">
              <a:spcBef>
                <a:spcPct val="40000"/>
              </a:spcBef>
              <a:buNone/>
            </a:pPr>
            <a:r>
              <a:rPr lang="en-US" sz="1600" dirty="0">
                <a:latin typeface="Arial" panose="020B0604020202020204" pitchFamily="34" charset="0"/>
              </a:rPr>
              <a:t>Topic:</a:t>
            </a:r>
            <a:br>
              <a:rPr lang="en-US" sz="1600" dirty="0">
                <a:latin typeface="Arial" panose="020B0604020202020204" pitchFamily="34" charset="0"/>
              </a:rPr>
            </a:br>
            <a:r>
              <a:rPr lang="en-US" sz="1600" dirty="0">
                <a:latin typeface="Arial" panose="020B0604020202020204" pitchFamily="34" charset="0"/>
              </a:rPr>
              <a:t>The task of spatial-temporal forecasting reformulated as a computer vision problem. Method tested on the topic of traffic accident risk prediction.</a:t>
            </a:r>
          </a:p>
          <a:p>
            <a:pPr marL="0" indent="0" algn="just">
              <a:spcBef>
                <a:spcPct val="40000"/>
              </a:spcBef>
              <a:buNone/>
            </a:pPr>
            <a:r>
              <a:rPr lang="en-US" sz="1600" dirty="0">
                <a:latin typeface="Arial" panose="020B0604020202020204" pitchFamily="34" charset="0"/>
              </a:rPr>
              <a:t>Introduction of static attention and risk maps to outperform </a:t>
            </a:r>
            <a:r>
              <a:rPr lang="en-US" sz="1600" dirty="0" err="1">
                <a:latin typeface="Arial" panose="020B0604020202020204" pitchFamily="34" charset="0"/>
              </a:rPr>
              <a:t>SoTA</a:t>
            </a:r>
            <a:r>
              <a:rPr lang="en-US" sz="1600" dirty="0">
                <a:latin typeface="Arial" panose="020B0604020202020204" pitchFamily="34" charset="0"/>
              </a:rPr>
              <a:t> models.</a:t>
            </a:r>
          </a:p>
          <a:p>
            <a:pPr marL="0" indent="0" algn="just">
              <a:spcBef>
                <a:spcPct val="40000"/>
              </a:spcBef>
              <a:buNone/>
            </a:pPr>
            <a:endParaRPr lang="en-US" sz="1600" dirty="0">
              <a:effectLst/>
              <a:latin typeface="Arial" panose="020B0604020202020204" pitchFamily="34" charset="0"/>
            </a:endParaRPr>
          </a:p>
        </p:txBody>
      </p:sp>
      <p:sp>
        <p:nvSpPr>
          <p:cNvPr id="15" name="TextBox 14">
            <a:extLst>
              <a:ext uri="{FF2B5EF4-FFF2-40B4-BE49-F238E27FC236}">
                <a16:creationId xmlns:a16="http://schemas.microsoft.com/office/drawing/2014/main" id="{4D30698C-0B15-ACBA-F08A-3E351A54855C}"/>
              </a:ext>
            </a:extLst>
          </p:cNvPr>
          <p:cNvSpPr txBox="1"/>
          <p:nvPr/>
        </p:nvSpPr>
        <p:spPr>
          <a:xfrm>
            <a:off x="3621816" y="3919314"/>
            <a:ext cx="5247863" cy="784830"/>
          </a:xfrm>
          <a:prstGeom prst="rect">
            <a:avLst/>
          </a:prstGeom>
          <a:noFill/>
        </p:spPr>
        <p:txBody>
          <a:bodyPr wrap="square">
            <a:spAutoFit/>
          </a:bodyPr>
          <a:lstStyle/>
          <a:p>
            <a:r>
              <a:rPr lang="en-US" sz="900" b="1" i="1" u="sng" dirty="0"/>
              <a:t>Conference paper: </a:t>
            </a:r>
            <a:r>
              <a:rPr lang="en-US" sz="900" dirty="0" err="1"/>
              <a:t>Aboufarw</a:t>
            </a:r>
            <a:r>
              <a:rPr lang="en-US" sz="900" dirty="0"/>
              <a:t>, K.S., Grigorev, A., Mihaita, A.S., Traffic accident risk forecasting using Vision Transformers, IEEE </a:t>
            </a:r>
            <a:r>
              <a:rPr lang="en-US" sz="900" dirty="0" err="1"/>
              <a:t>Itelligent</a:t>
            </a:r>
            <a:r>
              <a:rPr lang="en-US" sz="900" dirty="0"/>
              <a:t> Transport Systems Conference 2022, Macao, China, 2022.</a:t>
            </a:r>
          </a:p>
          <a:p>
            <a:r>
              <a:rPr lang="en-US" sz="900" b="1" i="1" u="sng" dirty="0"/>
              <a:t>Conference (submitted) paper:</a:t>
            </a:r>
            <a:r>
              <a:rPr lang="en-US" sz="900" u="sng" dirty="0"/>
              <a:t> </a:t>
            </a:r>
            <a:r>
              <a:rPr lang="en-US" sz="900" dirty="0"/>
              <a:t>Grigorev, A., </a:t>
            </a:r>
            <a:r>
              <a:rPr lang="en-US" sz="900" dirty="0" err="1"/>
              <a:t>Aboufarw</a:t>
            </a:r>
            <a:r>
              <a:rPr lang="en-US" sz="900" dirty="0"/>
              <a:t>, K.S., Mihaita, A.S., </a:t>
            </a:r>
            <a:r>
              <a:rPr lang="en-US" sz="900" dirty="0">
                <a:effectLst/>
                <a:latin typeface="Arial" panose="020B0604020202020204" pitchFamily="34" charset="0"/>
              </a:rPr>
              <a:t>Traffic Accident Risk Forecasting using Contextual Vision Transformers with Static Map Generation</a:t>
            </a:r>
            <a:endParaRPr lang="en-US" sz="900" b="1" i="1" dirty="0"/>
          </a:p>
        </p:txBody>
      </p:sp>
      <p:pic>
        <p:nvPicPr>
          <p:cNvPr id="10" name="Picture 9">
            <a:extLst>
              <a:ext uri="{FF2B5EF4-FFF2-40B4-BE49-F238E27FC236}">
                <a16:creationId xmlns:a16="http://schemas.microsoft.com/office/drawing/2014/main" id="{61976F9D-9D7C-F8B8-0C49-30E1A062B12C}"/>
              </a:ext>
            </a:extLst>
          </p:cNvPr>
          <p:cNvPicPr>
            <a:picLocks noChangeAspect="1"/>
          </p:cNvPicPr>
          <p:nvPr/>
        </p:nvPicPr>
        <p:blipFill>
          <a:blip r:embed="rId2"/>
          <a:stretch>
            <a:fillRect/>
          </a:stretch>
        </p:blipFill>
        <p:spPr>
          <a:xfrm>
            <a:off x="142732" y="983505"/>
            <a:ext cx="4429267" cy="2926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278B7859-9C9A-7A40-5CE8-64E59C7087C3}"/>
              </a:ext>
            </a:extLst>
          </p:cNvPr>
          <p:cNvPicPr>
            <a:picLocks noChangeAspect="1"/>
          </p:cNvPicPr>
          <p:nvPr/>
        </p:nvPicPr>
        <p:blipFill>
          <a:blip r:embed="rId3"/>
          <a:stretch>
            <a:fillRect/>
          </a:stretch>
        </p:blipFill>
        <p:spPr>
          <a:xfrm>
            <a:off x="5255827" y="581525"/>
            <a:ext cx="3677466" cy="10541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4766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23D34-5983-8DD4-4C73-4C839F89CC9F}"/>
              </a:ext>
            </a:extLst>
          </p:cNvPr>
          <p:cNvSpPr/>
          <p:nvPr/>
        </p:nvSpPr>
        <p:spPr>
          <a:xfrm>
            <a:off x="8434754" y="4736123"/>
            <a:ext cx="334108" cy="339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0A539130-61C0-998B-BA10-7EF7454C38CC}"/>
              </a:ext>
            </a:extLst>
          </p:cNvPr>
          <p:cNvSpPr txBox="1">
            <a:spLocks/>
          </p:cNvSpPr>
          <p:nvPr/>
        </p:nvSpPr>
        <p:spPr>
          <a:xfrm>
            <a:off x="457199" y="274638"/>
            <a:ext cx="6897758" cy="646331"/>
          </a:xfrm>
          <a:prstGeom prst="rect">
            <a:avLst/>
          </a:prstGeom>
        </p:spPr>
        <p:txBody>
          <a:bodyPr/>
          <a:lstStyle>
            <a:lvl1pPr algn="l" defTabSz="457200" rtl="0" eaLnBrk="1" latinLnBrk="0" hangingPunct="1">
              <a:spcBef>
                <a:spcPct val="0"/>
              </a:spcBef>
              <a:buNone/>
              <a:defRPr sz="3000" b="1" kern="1200" spc="-100" baseline="0">
                <a:solidFill>
                  <a:schemeClr val="tx1"/>
                </a:solidFill>
                <a:latin typeface="+mj-lt"/>
                <a:ea typeface="+mj-ea"/>
                <a:cs typeface="+mj-cs"/>
              </a:defRPr>
            </a:lvl1pPr>
          </a:lstStyle>
          <a:p>
            <a:r>
              <a:rPr lang="en-US" dirty="0">
                <a:solidFill>
                  <a:schemeClr val="bg1"/>
                </a:solidFill>
              </a:rPr>
              <a:t>Research outcome #5</a:t>
            </a:r>
            <a:endParaRPr lang="en-US" dirty="0">
              <a:solidFill>
                <a:srgbClr val="00ADF0"/>
              </a:solidFill>
            </a:endParaRPr>
          </a:p>
        </p:txBody>
      </p:sp>
      <p:sp>
        <p:nvSpPr>
          <p:cNvPr id="6" name="TextBox 5">
            <a:extLst>
              <a:ext uri="{FF2B5EF4-FFF2-40B4-BE49-F238E27FC236}">
                <a16:creationId xmlns:a16="http://schemas.microsoft.com/office/drawing/2014/main" id="{66D0A83A-EEBD-B8CD-91D9-CBA18FA2B195}"/>
              </a:ext>
            </a:extLst>
          </p:cNvPr>
          <p:cNvSpPr txBox="1"/>
          <p:nvPr/>
        </p:nvSpPr>
        <p:spPr>
          <a:xfrm>
            <a:off x="4114800" y="1969844"/>
            <a:ext cx="4572000" cy="1865126"/>
          </a:xfrm>
          <a:prstGeom prst="rect">
            <a:avLst/>
          </a:prstGeom>
          <a:noFill/>
        </p:spPr>
        <p:txBody>
          <a:bodyPr wrap="square">
            <a:spAutoFit/>
          </a:bodyPr>
          <a:lstStyle/>
          <a:p>
            <a:pPr marL="0" indent="0" algn="ctr">
              <a:spcBef>
                <a:spcPct val="40000"/>
              </a:spcBef>
              <a:buNone/>
            </a:pPr>
            <a:r>
              <a:rPr lang="en-US" sz="1600" dirty="0">
                <a:latin typeface="Arial" panose="020B0604020202020204" pitchFamily="34" charset="0"/>
              </a:rPr>
              <a:t>Topic:</a:t>
            </a:r>
          </a:p>
          <a:p>
            <a:pPr marL="0" indent="0">
              <a:spcBef>
                <a:spcPct val="40000"/>
              </a:spcBef>
              <a:buNone/>
            </a:pPr>
            <a:r>
              <a:rPr lang="en-US" sz="1600" dirty="0">
                <a:latin typeface="Arial" panose="020B0604020202020204" pitchFamily="34" charset="0"/>
              </a:rPr>
              <a:t>D</a:t>
            </a:r>
            <a:r>
              <a:rPr lang="en-US" sz="1600" dirty="0">
                <a:effectLst/>
                <a:latin typeface="Arial" panose="020B0604020202020204" pitchFamily="34" charset="0"/>
              </a:rPr>
              <a:t>etection, segmentation and extraction of observed disruptions in the traffic speed and association with traffic accident reports.</a:t>
            </a:r>
          </a:p>
          <a:p>
            <a:pPr marL="0" indent="0">
              <a:spcBef>
                <a:spcPct val="40000"/>
              </a:spcBef>
              <a:buNone/>
            </a:pPr>
            <a:r>
              <a:rPr lang="en-US" sz="1600" dirty="0">
                <a:latin typeface="Arial" panose="020B0604020202020204" pitchFamily="34" charset="0"/>
              </a:rPr>
              <a:t>Purpose: In</a:t>
            </a:r>
            <a:r>
              <a:rPr lang="en-US" sz="1600" dirty="0">
                <a:effectLst/>
                <a:latin typeface="Arial" panose="020B0604020202020204" pitchFamily="34" charset="0"/>
              </a:rPr>
              <a:t>cident impact analysis with precision.</a:t>
            </a:r>
          </a:p>
          <a:p>
            <a:pPr marL="0" indent="0">
              <a:spcBef>
                <a:spcPct val="40000"/>
              </a:spcBef>
              <a:buNone/>
            </a:pPr>
            <a:r>
              <a:rPr lang="en-US" sz="1600" dirty="0">
                <a:latin typeface="Arial" panose="020B0604020202020204" pitchFamily="34" charset="0"/>
              </a:rPr>
              <a:t>Corrected incident durations.</a:t>
            </a:r>
            <a:endParaRPr lang="en-US" sz="1600" dirty="0">
              <a:effectLst/>
              <a:latin typeface="Arial" panose="020B0604020202020204" pitchFamily="34" charset="0"/>
            </a:endParaRPr>
          </a:p>
        </p:txBody>
      </p:sp>
      <p:sp>
        <p:nvSpPr>
          <p:cNvPr id="15" name="TextBox 14">
            <a:extLst>
              <a:ext uri="{FF2B5EF4-FFF2-40B4-BE49-F238E27FC236}">
                <a16:creationId xmlns:a16="http://schemas.microsoft.com/office/drawing/2014/main" id="{4D30698C-0B15-ACBA-F08A-3E351A54855C}"/>
              </a:ext>
            </a:extLst>
          </p:cNvPr>
          <p:cNvSpPr txBox="1"/>
          <p:nvPr/>
        </p:nvSpPr>
        <p:spPr>
          <a:xfrm>
            <a:off x="3546621" y="4095712"/>
            <a:ext cx="5247863" cy="577081"/>
          </a:xfrm>
          <a:prstGeom prst="rect">
            <a:avLst/>
          </a:prstGeom>
          <a:noFill/>
        </p:spPr>
        <p:txBody>
          <a:bodyPr wrap="square">
            <a:spAutoFit/>
          </a:bodyPr>
          <a:lstStyle/>
          <a:p>
            <a:r>
              <a:rPr lang="en-US" sz="1050" b="1" i="1" u="sng" dirty="0"/>
              <a:t>Conference (accepted) paper:</a:t>
            </a:r>
            <a:r>
              <a:rPr lang="en-US" sz="1050" b="1" i="1" dirty="0"/>
              <a:t> </a:t>
            </a:r>
            <a:r>
              <a:rPr lang="en-US" sz="1050" dirty="0"/>
              <a:t>Grigorev, A., Mihaita, A.S., Saleh, K., Chen, F., The Integrated Analysis of Accident Reports and Traffic Flow Data Sets With Early Traffic Disruption Detection and Segmentation, TRB 2023, Washington D.C. </a:t>
            </a:r>
            <a:endParaRPr lang="en-US" sz="1050" i="1" dirty="0"/>
          </a:p>
        </p:txBody>
      </p:sp>
      <p:pic>
        <p:nvPicPr>
          <p:cNvPr id="4" name="Picture 3">
            <a:extLst>
              <a:ext uri="{FF2B5EF4-FFF2-40B4-BE49-F238E27FC236}">
                <a16:creationId xmlns:a16="http://schemas.microsoft.com/office/drawing/2014/main" id="{A7ABA7A8-29A7-C104-91C6-56B3DB0EA2DC}"/>
              </a:ext>
            </a:extLst>
          </p:cNvPr>
          <p:cNvPicPr>
            <a:picLocks noChangeAspect="1"/>
          </p:cNvPicPr>
          <p:nvPr/>
        </p:nvPicPr>
        <p:blipFill>
          <a:blip r:embed="rId2"/>
          <a:stretch>
            <a:fillRect/>
          </a:stretch>
        </p:blipFill>
        <p:spPr>
          <a:xfrm>
            <a:off x="4351113" y="561881"/>
            <a:ext cx="4673617" cy="1344633"/>
          </a:xfrm>
          <a:prstGeom prst="roundRect">
            <a:avLst>
              <a:gd name="adj" fmla="val 984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50A79F0E-40A1-AA48-40C8-1BF1B4CCC6F9}"/>
              </a:ext>
            </a:extLst>
          </p:cNvPr>
          <p:cNvPicPr>
            <a:picLocks noChangeAspect="1"/>
          </p:cNvPicPr>
          <p:nvPr/>
        </p:nvPicPr>
        <p:blipFill>
          <a:blip r:embed="rId3"/>
          <a:stretch>
            <a:fillRect/>
          </a:stretch>
        </p:blipFill>
        <p:spPr>
          <a:xfrm>
            <a:off x="349516" y="3439346"/>
            <a:ext cx="2922104" cy="1243446"/>
          </a:xfrm>
          <a:prstGeom prst="roundRect">
            <a:avLst>
              <a:gd name="adj" fmla="val 7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C0312A24-C481-A24E-2542-807C21E74265}"/>
              </a:ext>
            </a:extLst>
          </p:cNvPr>
          <p:cNvPicPr>
            <a:picLocks noChangeAspect="1"/>
          </p:cNvPicPr>
          <p:nvPr/>
        </p:nvPicPr>
        <p:blipFill>
          <a:blip r:embed="rId4"/>
          <a:stretch>
            <a:fillRect/>
          </a:stretch>
        </p:blipFill>
        <p:spPr>
          <a:xfrm>
            <a:off x="154310" y="1688219"/>
            <a:ext cx="3697729" cy="1751127"/>
          </a:xfrm>
          <a:prstGeom prst="rect">
            <a:avLst/>
          </a:prstGeom>
        </p:spPr>
      </p:pic>
    </p:spTree>
    <p:extLst>
      <p:ext uri="{BB962C8B-B14F-4D97-AF65-F5344CB8AC3E}">
        <p14:creationId xmlns:p14="http://schemas.microsoft.com/office/powerpoint/2010/main" val="3232070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70 iMove PPT Template Update 2020" id="{69C2B040-56C6-B240-9DF4-8B3AC44C8EB1}" vid="{22A85D6B-9123-624A-9BD6-944C537D40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F1FC1AC981EC49A4E089F1215B449E" ma:contentTypeVersion="16" ma:contentTypeDescription="Create a new document." ma:contentTypeScope="" ma:versionID="f458c92f72f1a68b150b78d05fb81795">
  <xsd:schema xmlns:xsd="http://www.w3.org/2001/XMLSchema" xmlns:xs="http://www.w3.org/2001/XMLSchema" xmlns:p="http://schemas.microsoft.com/office/2006/metadata/properties" xmlns:ns2="5f00de2e-65b4-4ec2-a6b8-091faba30012" xmlns:ns3="4ced9353-6e60-4162-af49-ce648c93499b" targetNamespace="http://schemas.microsoft.com/office/2006/metadata/properties" ma:root="true" ma:fieldsID="5aaa1c351029fae805c479ca6bc7e0df" ns2:_="" ns3:_="">
    <xsd:import namespace="5f00de2e-65b4-4ec2-a6b8-091faba30012"/>
    <xsd:import namespace="4ced9353-6e60-4162-af49-ce648c9349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00de2e-65b4-4ec2-a6b8-091faba300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5c5168f-09df-4760-9b97-bf6086089fd7}" ma:internalName="TaxCatchAll" ma:showField="CatchAllData" ma:web="5f00de2e-65b4-4ec2-a6b8-091faba300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ced9353-6e60-4162-af49-ce648c9349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c73a19-c91c-4b68-82c0-1afe1ec5043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586554-3BE1-48CA-B3B5-CDB48A056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00de2e-65b4-4ec2-a6b8-091faba30012"/>
    <ds:schemaRef ds:uri="4ced9353-6e60-4162-af49-ce648c934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B794C1-F147-4C28-AA20-4A9A064769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5070 iMove PPT Template Update 2020</Template>
  <TotalTime>34994</TotalTime>
  <Words>1202</Words>
  <Application>Microsoft Office PowerPoint</Application>
  <PresentationFormat>On-screen Show (16:9)</PresentationFormat>
  <Paragraphs>99</Paragraphs>
  <Slides>13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iMOVE PhD student – ITS Australia NextGens:   Fireside chats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plans  and vision </vt:lpstr>
      <vt:lpstr>PowerPoint Presentation</vt:lpstr>
      <vt:lpstr>PowerPoint Presentation</vt:lpstr>
      <vt:lpstr>PowerPoint Presentation</vt:lpstr>
    </vt:vector>
  </TitlesOfParts>
  <Company>taylor and grace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King</dc:creator>
  <cp:lastModifiedBy>Artur Grigorev</cp:lastModifiedBy>
  <cp:revision>49</cp:revision>
  <dcterms:created xsi:type="dcterms:W3CDTF">2020-08-18T22:35:34Z</dcterms:created>
  <dcterms:modified xsi:type="dcterms:W3CDTF">2022-10-20T03:44:15Z</dcterms:modified>
</cp:coreProperties>
</file>