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9"/>
  </p:notesMasterIdLst>
  <p:sldIdLst>
    <p:sldId id="287" r:id="rId4"/>
    <p:sldId id="278" r:id="rId5"/>
    <p:sldId id="265" r:id="rId6"/>
    <p:sldId id="282" r:id="rId7"/>
    <p:sldId id="279" r:id="rId8"/>
    <p:sldId id="283" r:id="rId9"/>
    <p:sldId id="301" r:id="rId10"/>
    <p:sldId id="302" r:id="rId11"/>
    <p:sldId id="303" r:id="rId12"/>
    <p:sldId id="284" r:id="rId13"/>
    <p:sldId id="290" r:id="rId14"/>
    <p:sldId id="295" r:id="rId15"/>
    <p:sldId id="288" r:id="rId16"/>
    <p:sldId id="296" r:id="rId17"/>
    <p:sldId id="299" r:id="rId18"/>
    <p:sldId id="297" r:id="rId19"/>
    <p:sldId id="304" r:id="rId20"/>
    <p:sldId id="306" r:id="rId21"/>
    <p:sldId id="305" r:id="rId22"/>
    <p:sldId id="300" r:id="rId23"/>
    <p:sldId id="258" r:id="rId24"/>
    <p:sldId id="285" r:id="rId25"/>
    <p:sldId id="276" r:id="rId26"/>
    <p:sldId id="289" r:id="rId27"/>
    <p:sldId id="298" r:id="rId2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Fitzgerald" initials="SF" lastIdx="3" clrIdx="0">
    <p:extLst>
      <p:ext uri="{19B8F6BF-5375-455C-9EA6-DF929625EA0E}">
        <p15:presenceInfo xmlns:p15="http://schemas.microsoft.com/office/powerpoint/2012/main" userId="S::sfitzgerald@imoveaustralia.com::4d4b62ce-1577-4bc8-9779-f247a01803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4C3"/>
    <a:srgbClr val="00ADF0"/>
    <a:srgbClr val="2E3EB7"/>
    <a:srgbClr val="2E3D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AB955-013F-4817-AD3F-CEA978A72550}" v="3" dt="2022-09-02T04:23:41.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6" autoAdjust="0"/>
    <p:restoredTop sz="82036" autoAdjust="0"/>
  </p:normalViewPr>
  <p:slideViewPr>
    <p:cSldViewPr snapToGrid="0" snapToObjects="1">
      <p:cViewPr varScale="1">
        <p:scale>
          <a:sx n="78" d="100"/>
          <a:sy n="78" d="100"/>
        </p:scale>
        <p:origin x="1434" y="7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g, Jessica" userId="6f044d4e-dd23-44ef-8753-3bd4ff5ba455" providerId="ADAL" clId="{BF6AB955-013F-4817-AD3F-CEA978A72550}"/>
    <pc:docChg chg="custSel modSld modMainMaster">
      <pc:chgData name="Tong, Jessica" userId="6f044d4e-dd23-44ef-8753-3bd4ff5ba455" providerId="ADAL" clId="{BF6AB955-013F-4817-AD3F-CEA978A72550}" dt="2022-09-02T04:23:41.324" v="31"/>
      <pc:docMkLst>
        <pc:docMk/>
      </pc:docMkLst>
      <pc:sldChg chg="addSp delSp modSp mod">
        <pc:chgData name="Tong, Jessica" userId="6f044d4e-dd23-44ef-8753-3bd4ff5ba455" providerId="ADAL" clId="{BF6AB955-013F-4817-AD3F-CEA978A72550}" dt="2022-09-02T04:23:38.655" v="30" actId="21"/>
        <pc:sldMkLst>
          <pc:docMk/>
          <pc:sldMk cId="3656033894" sldId="256"/>
        </pc:sldMkLst>
        <pc:spChg chg="mod">
          <ac:chgData name="Tong, Jessica" userId="6f044d4e-dd23-44ef-8753-3bd4ff5ba455" providerId="ADAL" clId="{BF6AB955-013F-4817-AD3F-CEA978A72550}" dt="2022-09-02T04:22:09.441" v="18" actId="20577"/>
          <ac:spMkLst>
            <pc:docMk/>
            <pc:sldMk cId="3656033894" sldId="256"/>
            <ac:spMk id="2" creationId="{00000000-0000-0000-0000-000000000000}"/>
          </ac:spMkLst>
        </pc:spChg>
        <pc:spChg chg="mod">
          <ac:chgData name="Tong, Jessica" userId="6f044d4e-dd23-44ef-8753-3bd4ff5ba455" providerId="ADAL" clId="{BF6AB955-013F-4817-AD3F-CEA978A72550}" dt="2022-09-02T04:22:00.372" v="9" actId="1076"/>
          <ac:spMkLst>
            <pc:docMk/>
            <pc:sldMk cId="3656033894" sldId="256"/>
            <ac:spMk id="10" creationId="{344EE937-27C2-481C-A9F3-6D941FA60C11}"/>
          </ac:spMkLst>
        </pc:spChg>
        <pc:picChg chg="add del mod modCrop">
          <ac:chgData name="Tong, Jessica" userId="6f044d4e-dd23-44ef-8753-3bd4ff5ba455" providerId="ADAL" clId="{BF6AB955-013F-4817-AD3F-CEA978A72550}" dt="2022-09-02T04:23:38.655" v="30" actId="21"/>
          <ac:picMkLst>
            <pc:docMk/>
            <pc:sldMk cId="3656033894" sldId="256"/>
            <ac:picMk id="5" creationId="{2E3DEC13-5A41-4CD4-B579-2EAFD03359EA}"/>
          </ac:picMkLst>
        </pc:picChg>
      </pc:sldChg>
      <pc:sldMasterChg chg="modSldLayout">
        <pc:chgData name="Tong, Jessica" userId="6f044d4e-dd23-44ef-8753-3bd4ff5ba455" providerId="ADAL" clId="{BF6AB955-013F-4817-AD3F-CEA978A72550}" dt="2022-09-02T04:23:41.324" v="31"/>
        <pc:sldMasterMkLst>
          <pc:docMk/>
          <pc:sldMasterMk cId="800954891" sldId="2147483648"/>
        </pc:sldMasterMkLst>
        <pc:sldLayoutChg chg="addSp modSp">
          <pc:chgData name="Tong, Jessica" userId="6f044d4e-dd23-44ef-8753-3bd4ff5ba455" providerId="ADAL" clId="{BF6AB955-013F-4817-AD3F-CEA978A72550}" dt="2022-09-02T04:23:41.324" v="31"/>
          <pc:sldLayoutMkLst>
            <pc:docMk/>
            <pc:sldMasterMk cId="800954891" sldId="2147483648"/>
            <pc:sldLayoutMk cId="323533680" sldId="2147483649"/>
          </pc:sldLayoutMkLst>
          <pc:picChg chg="add mod">
            <ac:chgData name="Tong, Jessica" userId="6f044d4e-dd23-44ef-8753-3bd4ff5ba455" providerId="ADAL" clId="{BF6AB955-013F-4817-AD3F-CEA978A72550}" dt="2022-09-02T04:23:41.324" v="31"/>
            <ac:picMkLst>
              <pc:docMk/>
              <pc:sldMasterMk cId="800954891" sldId="2147483648"/>
              <pc:sldLayoutMk cId="323533680" sldId="2147483649"/>
              <ac:picMk id="5" creationId="{BCCAFD91-995F-4D38-83F2-80A979106CD1}"/>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56B0187-8983-47EC-A69D-0265A371BF78}" type="datetimeFigureOut">
              <a:rPr lang="en-AU" smtClean="0"/>
              <a:t>23/11/2022</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0CC49B2-0DCB-4CB6-BCEC-0D60CAEB4163}" type="slidenum">
              <a:rPr lang="en-AU" smtClean="0"/>
              <a:t>‹#›</a:t>
            </a:fld>
            <a:endParaRPr lang="en-AU"/>
          </a:p>
        </p:txBody>
      </p:sp>
    </p:spTree>
    <p:extLst>
      <p:ext uri="{BB962C8B-B14F-4D97-AF65-F5344CB8AC3E}">
        <p14:creationId xmlns:p14="http://schemas.microsoft.com/office/powerpoint/2010/main" val="236796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C49B2-0DCB-4CB6-BCEC-0D60CAEB4163}" type="slidenum">
              <a:rPr lang="en-AU" smtClean="0"/>
              <a:t>1</a:t>
            </a:fld>
            <a:endParaRPr lang="en-AU"/>
          </a:p>
        </p:txBody>
      </p:sp>
    </p:spTree>
    <p:extLst>
      <p:ext uri="{BB962C8B-B14F-4D97-AF65-F5344CB8AC3E}">
        <p14:creationId xmlns:p14="http://schemas.microsoft.com/office/powerpoint/2010/main" val="417858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drives this research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sector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problem are you solving</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Background context</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Important factors or drivers</a:t>
            </a:r>
            <a:endParaRPr lang="en-AU" dirty="0"/>
          </a:p>
        </p:txBody>
      </p:sp>
      <p:sp>
        <p:nvSpPr>
          <p:cNvPr id="4" name="Slide Number Placeholder 3"/>
          <p:cNvSpPr>
            <a:spLocks noGrp="1"/>
          </p:cNvSpPr>
          <p:nvPr>
            <p:ph type="sldNum" sz="quarter" idx="5"/>
          </p:nvPr>
        </p:nvSpPr>
        <p:spPr/>
        <p:txBody>
          <a:bodyPr/>
          <a:lstStyle/>
          <a:p>
            <a:fld id="{50CC49B2-0DCB-4CB6-BCEC-0D60CAEB4163}" type="slidenum">
              <a:rPr lang="en-AU" smtClean="0"/>
              <a:t>2</a:t>
            </a:fld>
            <a:endParaRPr lang="en-AU"/>
          </a:p>
        </p:txBody>
      </p:sp>
    </p:spTree>
    <p:extLst>
      <p:ext uri="{BB962C8B-B14F-4D97-AF65-F5344CB8AC3E}">
        <p14:creationId xmlns:p14="http://schemas.microsoft.com/office/powerpoint/2010/main" val="374722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did have you found and how did you find it. How close are you to completing or being confident of your conclusions . Briefly describe the approaches to address your research question in ways that might be clear to someone who has not heard of your topic. How far along are you and what have you found out, the Key findings.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You will need to think carefully about what you think the key points are for your audience or non-technical experts, perhaps in the broader scope of your original research question and problem to solve.</a:t>
            </a:r>
          </a:p>
          <a:p>
            <a:endParaRPr lang="en-AU" dirty="0"/>
          </a:p>
        </p:txBody>
      </p:sp>
      <p:sp>
        <p:nvSpPr>
          <p:cNvPr id="4" name="Slide Number Placeholder 3"/>
          <p:cNvSpPr>
            <a:spLocks noGrp="1"/>
          </p:cNvSpPr>
          <p:nvPr>
            <p:ph type="sldNum" sz="quarter" idx="5"/>
          </p:nvPr>
        </p:nvSpPr>
        <p:spPr/>
        <p:txBody>
          <a:bodyPr/>
          <a:lstStyle/>
          <a:p>
            <a:fld id="{50CC49B2-0DCB-4CB6-BCEC-0D60CAEB4163}" type="slidenum">
              <a:rPr lang="en-AU" smtClean="0"/>
              <a:t>3</a:t>
            </a:fld>
            <a:endParaRPr lang="en-AU"/>
          </a:p>
        </p:txBody>
      </p:sp>
    </p:spTree>
    <p:extLst>
      <p:ext uri="{BB962C8B-B14F-4D97-AF65-F5344CB8AC3E}">
        <p14:creationId xmlns:p14="http://schemas.microsoft.com/office/powerpoint/2010/main" val="89494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did have you found and how did you find it. How close are you to completing or being confident of your conclusions . Briefly describe the approaches to address your research question in ways that might be clear to someone who has not heard of your topic. How far along are you and what have you found out, the Key findings.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You will need to think carefully about what you think the key points are for your audience or non-technical experts, perhaps in the broader scope of your original research question and problem to solve.</a:t>
            </a:r>
          </a:p>
          <a:p>
            <a:endParaRPr lang="en-AU" dirty="0"/>
          </a:p>
        </p:txBody>
      </p:sp>
      <p:sp>
        <p:nvSpPr>
          <p:cNvPr id="4" name="Slide Number Placeholder 3"/>
          <p:cNvSpPr>
            <a:spLocks noGrp="1"/>
          </p:cNvSpPr>
          <p:nvPr>
            <p:ph type="sldNum" sz="quarter" idx="5"/>
          </p:nvPr>
        </p:nvSpPr>
        <p:spPr/>
        <p:txBody>
          <a:bodyPr/>
          <a:lstStyle/>
          <a:p>
            <a:fld id="{50CC49B2-0DCB-4CB6-BCEC-0D60CAEB4163}" type="slidenum">
              <a:rPr lang="en-AU" smtClean="0"/>
              <a:t>4</a:t>
            </a:fld>
            <a:endParaRPr lang="en-AU"/>
          </a:p>
        </p:txBody>
      </p:sp>
    </p:spTree>
    <p:extLst>
      <p:ext uri="{BB962C8B-B14F-4D97-AF65-F5344CB8AC3E}">
        <p14:creationId xmlns:p14="http://schemas.microsoft.com/office/powerpoint/2010/main" val="166138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 feature importance, framework</a:t>
            </a:r>
          </a:p>
        </p:txBody>
      </p:sp>
      <p:sp>
        <p:nvSpPr>
          <p:cNvPr id="4" name="Slide Number Placeholder 3"/>
          <p:cNvSpPr>
            <a:spLocks noGrp="1"/>
          </p:cNvSpPr>
          <p:nvPr>
            <p:ph type="sldNum" sz="quarter" idx="5"/>
          </p:nvPr>
        </p:nvSpPr>
        <p:spPr/>
        <p:txBody>
          <a:bodyPr/>
          <a:lstStyle/>
          <a:p>
            <a:fld id="{50CC49B2-0DCB-4CB6-BCEC-0D60CAEB4163}" type="slidenum">
              <a:rPr lang="en-AU" smtClean="0"/>
              <a:t>5</a:t>
            </a:fld>
            <a:endParaRPr lang="en-AU"/>
          </a:p>
        </p:txBody>
      </p:sp>
    </p:spTree>
    <p:extLst>
      <p:ext uri="{BB962C8B-B14F-4D97-AF65-F5344CB8AC3E}">
        <p14:creationId xmlns:p14="http://schemas.microsoft.com/office/powerpoint/2010/main" val="225232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does your PhD mean for the future, how will and might the outcomes be used. How might your PhD outcomes improve the sector.</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You can be conservative and talk about immediate impact but perhaps then be a bit bolder and imaginative, think in terms of the 5, 20, 50 year timelines! Who will benefit and how? How might this new knowledge develop in the sector and change lives? How might this new knowledge be useful in other sectors?</a:t>
            </a:r>
          </a:p>
          <a:p>
            <a:endParaRPr lang="en-AU" dirty="0"/>
          </a:p>
          <a:p>
            <a:r>
              <a:rPr lang="en-AU" sz="1800" dirty="0">
                <a:effectLst/>
                <a:latin typeface="Calibri" panose="020F0502020204030204" pitchFamily="34" charset="0"/>
                <a:ea typeface="Calibri" panose="020F0502020204030204" pitchFamily="34" charset="0"/>
                <a:cs typeface="Times New Roman" panose="02020603050405020304" pitchFamily="18" charset="0"/>
              </a:rPr>
              <a:t>Are there any questions?</a:t>
            </a:r>
            <a:endParaRPr lang="en-AU" dirty="0"/>
          </a:p>
        </p:txBody>
      </p:sp>
      <p:sp>
        <p:nvSpPr>
          <p:cNvPr id="4" name="Slide Number Placeholder 3"/>
          <p:cNvSpPr>
            <a:spLocks noGrp="1"/>
          </p:cNvSpPr>
          <p:nvPr>
            <p:ph type="sldNum" sz="quarter" idx="5"/>
          </p:nvPr>
        </p:nvSpPr>
        <p:spPr/>
        <p:txBody>
          <a:bodyPr/>
          <a:lstStyle/>
          <a:p>
            <a:fld id="{50CC49B2-0DCB-4CB6-BCEC-0D60CAEB4163}" type="slidenum">
              <a:rPr lang="en-AU" smtClean="0"/>
              <a:t>21</a:t>
            </a:fld>
            <a:endParaRPr lang="en-AU"/>
          </a:p>
        </p:txBody>
      </p:sp>
    </p:spTree>
    <p:extLst>
      <p:ext uri="{BB962C8B-B14F-4D97-AF65-F5344CB8AC3E}">
        <p14:creationId xmlns:p14="http://schemas.microsoft.com/office/powerpoint/2010/main" val="286198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C49B2-0DCB-4CB6-BCEC-0D60CAEB4163}" type="slidenum">
              <a:rPr lang="en-AU" smtClean="0"/>
              <a:t>22</a:t>
            </a:fld>
            <a:endParaRPr lang="en-AU"/>
          </a:p>
        </p:txBody>
      </p:sp>
    </p:spTree>
    <p:extLst>
      <p:ext uri="{BB962C8B-B14F-4D97-AF65-F5344CB8AC3E}">
        <p14:creationId xmlns:p14="http://schemas.microsoft.com/office/powerpoint/2010/main" val="261841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0951" y="2178097"/>
            <a:ext cx="5224135" cy="1334048"/>
          </a:xfrm>
          <a:prstGeom prst="rect">
            <a:avLst/>
          </a:prstGeom>
        </p:spPr>
        <p:txBody>
          <a:bodyPr lIns="0" tIns="0" rIns="0" bIns="0">
            <a:noAutofit/>
          </a:bodyPr>
          <a:lstStyle>
            <a:lvl1pPr algn="l">
              <a:lnSpc>
                <a:spcPct val="80000"/>
              </a:lnSpc>
              <a:defRPr sz="4000" b="1" baseline="0">
                <a:solidFill>
                  <a:schemeClr val="bg1"/>
                </a:solidFill>
              </a:defRPr>
            </a:lvl1pPr>
          </a:lstStyle>
          <a:p>
            <a:r>
              <a:rPr lang="en-AU" dirty="0"/>
              <a:t>Presentation title</a:t>
            </a:r>
            <a:br>
              <a:rPr lang="en-AU" dirty="0"/>
            </a:br>
            <a:r>
              <a:rPr lang="en-AU" dirty="0"/>
              <a:t>goes here</a:t>
            </a:r>
            <a:endParaRPr lang="en-US" dirty="0"/>
          </a:p>
        </p:txBody>
      </p:sp>
      <p:sp>
        <p:nvSpPr>
          <p:cNvPr id="3" name="Subtitle 2"/>
          <p:cNvSpPr>
            <a:spLocks noGrp="1"/>
          </p:cNvSpPr>
          <p:nvPr>
            <p:ph type="subTitle" idx="1" hasCustomPrompt="1"/>
          </p:nvPr>
        </p:nvSpPr>
        <p:spPr>
          <a:xfrm>
            <a:off x="443895" y="4691944"/>
            <a:ext cx="5231191" cy="117123"/>
          </a:xfrm>
          <a:prstGeom prst="rect">
            <a:avLst/>
          </a:prstGeom>
        </p:spPr>
        <p:txBody>
          <a:bodyPr lIns="0" tIns="0" rIns="0" bIns="0">
            <a:noAutofit/>
          </a:bodyPr>
          <a:lstStyle>
            <a:lvl1pPr marL="0" indent="0" algn="l">
              <a:buNone/>
              <a:defRPr sz="1000">
                <a:solidFill>
                  <a:srgbClr val="57B4C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&lt;month&gt;&lt;date&gt;</a:t>
            </a:r>
            <a:endParaRPr lang="en-US" dirty="0"/>
          </a:p>
        </p:txBody>
      </p:sp>
      <p:pic>
        <p:nvPicPr>
          <p:cNvPr id="7" name="Picture 6" descr="A close up of a sign&#10;&#10;Description automatically generated">
            <a:extLst>
              <a:ext uri="{FF2B5EF4-FFF2-40B4-BE49-F238E27FC236}">
                <a16:creationId xmlns:a16="http://schemas.microsoft.com/office/drawing/2014/main" id="{1D276BC6-72E7-D34A-A887-FB1B0B08B88E}"/>
              </a:ext>
            </a:extLst>
          </p:cNvPr>
          <p:cNvPicPr>
            <a:picLocks noChangeAspect="1"/>
          </p:cNvPicPr>
          <p:nvPr userDrawn="1"/>
        </p:nvPicPr>
        <p:blipFill>
          <a:blip r:embed="rId3"/>
          <a:stretch>
            <a:fillRect/>
          </a:stretch>
        </p:blipFill>
        <p:spPr>
          <a:xfrm>
            <a:off x="443895" y="451556"/>
            <a:ext cx="773631" cy="79248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BCCAFD91-995F-4D38-83F2-80A979106CD1}"/>
              </a:ext>
            </a:extLst>
          </p:cNvPr>
          <p:cNvPicPr>
            <a:picLocks noChangeAspect="1"/>
          </p:cNvPicPr>
          <p:nvPr userDrawn="1"/>
        </p:nvPicPr>
        <p:blipFill rotWithShape="1">
          <a:blip r:embed="rId4">
            <a:clrChange>
              <a:clrFrom>
                <a:srgbClr val="FFFFFF"/>
              </a:clrFrom>
              <a:clrTo>
                <a:srgbClr val="FFFFFF">
                  <a:alpha val="0"/>
                </a:srgbClr>
              </a:clrTo>
            </a:clrChange>
          </a:blip>
          <a:srcRect l="8560" t="26403" r="48788" b="23509"/>
          <a:stretch/>
        </p:blipFill>
        <p:spPr>
          <a:xfrm>
            <a:off x="1338396" y="392596"/>
            <a:ext cx="2194514" cy="978371"/>
          </a:xfrm>
          <a:prstGeom prst="rect">
            <a:avLst/>
          </a:prstGeom>
        </p:spPr>
      </p:pic>
    </p:spTree>
    <p:extLst>
      <p:ext uri="{BB962C8B-B14F-4D97-AF65-F5344CB8AC3E}">
        <p14:creationId xmlns:p14="http://schemas.microsoft.com/office/powerpoint/2010/main" val="323533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descr="Footer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445" y="4822340"/>
            <a:ext cx="174879" cy="174879"/>
          </a:xfrm>
          <a:prstGeom prst="rect">
            <a:avLst/>
          </a:prstGeom>
        </p:spPr>
      </p:pic>
    </p:spTree>
    <p:extLst>
      <p:ext uri="{BB962C8B-B14F-4D97-AF65-F5344CB8AC3E}">
        <p14:creationId xmlns:p14="http://schemas.microsoft.com/office/powerpoint/2010/main" val="84217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rgbClr val="2E3EB7"/>
        </a:solidFill>
        <a:effectLst/>
      </p:bgPr>
    </p:bg>
    <p:spTree>
      <p:nvGrpSpPr>
        <p:cNvPr id="1" name=""/>
        <p:cNvGrpSpPr/>
        <p:nvPr/>
      </p:nvGrpSpPr>
      <p:grpSpPr>
        <a:xfrm>
          <a:off x="0" y="0"/>
          <a:ext cx="0" cy="0"/>
          <a:chOff x="0" y="0"/>
          <a:chExt cx="0" cy="0"/>
        </a:xfrm>
      </p:grpSpPr>
      <p:sp>
        <p:nvSpPr>
          <p:cNvPr id="10" name="TextBox 9"/>
          <p:cNvSpPr txBox="1"/>
          <p:nvPr userDrawn="1"/>
        </p:nvSpPr>
        <p:spPr>
          <a:xfrm>
            <a:off x="5331148" y="1873908"/>
            <a:ext cx="3728327" cy="1764586"/>
          </a:xfrm>
          <a:prstGeom prst="rect">
            <a:avLst/>
          </a:prstGeom>
          <a:noFill/>
        </p:spPr>
        <p:txBody>
          <a:bodyPr wrap="square" lIns="0" tIns="0" rIns="0" bIns="0" rtlCol="0">
            <a:spAutoFit/>
          </a:bodyPr>
          <a:lstStyle/>
          <a:p>
            <a:pPr rtl="0">
              <a:lnSpc>
                <a:spcPct val="100000"/>
              </a:lnSpc>
              <a:spcAft>
                <a:spcPts val="1000"/>
              </a:spcAft>
            </a:pPr>
            <a:r>
              <a:rPr lang="en-US" sz="1600" b="0" i="0" u="none" strike="noStrike" kern="1200" baseline="0" dirty="0">
                <a:solidFill>
                  <a:schemeClr val="bg1"/>
                </a:solidFill>
                <a:latin typeface="+mn-lt"/>
                <a:ea typeface="+mn-ea"/>
                <a:cs typeface="+mn-cs"/>
              </a:rPr>
              <a:t>Suite 57, Building 2</a:t>
            </a:r>
            <a:br>
              <a:rPr lang="en-US" sz="1600" b="0" i="0" u="none" strike="noStrike" kern="1200" baseline="0" dirty="0">
                <a:solidFill>
                  <a:schemeClr val="bg1"/>
                </a:solidFill>
                <a:latin typeface="+mn-lt"/>
                <a:ea typeface="+mn-ea"/>
                <a:cs typeface="+mn-cs"/>
              </a:rPr>
            </a:br>
            <a:r>
              <a:rPr lang="en-US" sz="1600" b="0" i="0" u="none" strike="noStrike" kern="1200" baseline="0" dirty="0">
                <a:solidFill>
                  <a:schemeClr val="bg1"/>
                </a:solidFill>
                <a:latin typeface="+mn-lt"/>
                <a:ea typeface="+mn-ea"/>
                <a:cs typeface="+mn-cs"/>
              </a:rPr>
              <a:t>574 Plummer Street</a:t>
            </a:r>
            <a:br>
              <a:rPr lang="en-US" sz="1600" b="0" i="0" u="none" strike="noStrike" kern="1200" baseline="0" dirty="0">
                <a:solidFill>
                  <a:schemeClr val="bg1"/>
                </a:solidFill>
                <a:latin typeface="+mn-lt"/>
                <a:ea typeface="+mn-ea"/>
                <a:cs typeface="+mn-cs"/>
              </a:rPr>
            </a:br>
            <a:r>
              <a:rPr lang="en-US" sz="1600" b="0" i="0" u="none" strike="noStrike" kern="1200" baseline="0" dirty="0">
                <a:solidFill>
                  <a:schemeClr val="bg1"/>
                </a:solidFill>
                <a:latin typeface="+mn-lt"/>
                <a:ea typeface="+mn-ea"/>
                <a:cs typeface="+mn-cs"/>
              </a:rPr>
              <a:t>Port Melbourne VIC 3207</a:t>
            </a:r>
          </a:p>
          <a:p>
            <a:pPr marL="0" marR="0" indent="0" algn="l" defTabSz="457200" rtl="0" eaLnBrk="1" fontAlgn="auto" latinLnBrk="0" hangingPunct="1">
              <a:lnSpc>
                <a:spcPct val="100000"/>
              </a:lnSpc>
              <a:spcBef>
                <a:spcPts val="0"/>
              </a:spcBef>
              <a:spcAft>
                <a:spcPts val="1000"/>
              </a:spcAft>
              <a:buClrTx/>
              <a:buSzTx/>
              <a:buFontTx/>
              <a:buNone/>
              <a:tabLst/>
              <a:defRPr/>
            </a:pPr>
            <a:r>
              <a:rPr lang="en-US" sz="1600" b="1" i="0" u="none" strike="noStrike" kern="1200" baseline="0" dirty="0">
                <a:solidFill>
                  <a:srgbClr val="00ADF0"/>
                </a:solidFill>
                <a:latin typeface="Arial" panose="020B0604020202020204" pitchFamily="34" charset="0"/>
                <a:ea typeface="+mn-ea"/>
                <a:cs typeface="Arial" panose="020B0604020202020204" pitchFamily="34" charset="0"/>
              </a:rPr>
              <a:t>E</a:t>
            </a:r>
            <a:r>
              <a:rPr lang="en-US" sz="1600" b="0" i="0" u="none" strike="noStrike" kern="1200" baseline="0" dirty="0">
                <a:solidFill>
                  <a:schemeClr val="bg1"/>
                </a:solidFill>
                <a:latin typeface="Arial" panose="020B0604020202020204" pitchFamily="34" charset="0"/>
                <a:ea typeface="+mn-ea"/>
                <a:cs typeface="Arial" panose="020B0604020202020204" pitchFamily="34" charset="0"/>
              </a:rPr>
              <a:t>  </a:t>
            </a:r>
            <a:r>
              <a:rPr lang="en-AU" sz="1800" b="0" i="0" u="none" kern="1200" dirty="0">
                <a:solidFill>
                  <a:schemeClr val="bg1"/>
                </a:solidFill>
                <a:effectLst/>
                <a:latin typeface="+mn-lt"/>
                <a:ea typeface="+mn-ea"/>
                <a:cs typeface="+mn-cs"/>
              </a:rPr>
              <a:t>enquiries@imoveaustralia.com</a:t>
            </a:r>
            <a:br>
              <a:rPr lang="en-US" sz="1600" b="0" i="0" u="none" strike="noStrike" kern="1200" baseline="0" dirty="0">
                <a:solidFill>
                  <a:schemeClr val="bg1"/>
                </a:solidFill>
                <a:latin typeface="Arial" panose="020B0604020202020204" pitchFamily="34" charset="0"/>
                <a:ea typeface="+mn-ea"/>
                <a:cs typeface="Arial" panose="020B0604020202020204" pitchFamily="34" charset="0"/>
              </a:rPr>
            </a:br>
            <a:r>
              <a:rPr lang="en-US" sz="1600" b="1" i="0" u="none" strike="noStrike" kern="1200" baseline="0" dirty="0">
                <a:solidFill>
                  <a:srgbClr val="00ADF0"/>
                </a:solidFill>
                <a:latin typeface="Arial" panose="020B0604020202020204" pitchFamily="34" charset="0"/>
                <a:ea typeface="+mn-ea"/>
                <a:cs typeface="Arial" panose="020B0604020202020204" pitchFamily="34" charset="0"/>
              </a:rPr>
              <a:t>P </a:t>
            </a:r>
            <a:r>
              <a:rPr lang="en-US" sz="1600" b="0" i="0" u="none" strike="noStrike" kern="1200" baseline="0" dirty="0">
                <a:solidFill>
                  <a:schemeClr val="bg1"/>
                </a:solidFill>
                <a:latin typeface="Arial" panose="020B0604020202020204" pitchFamily="34" charset="0"/>
                <a:ea typeface="+mn-ea"/>
                <a:cs typeface="Arial" panose="020B0604020202020204" pitchFamily="34" charset="0"/>
              </a:rPr>
              <a:t> +61 3 9948 0450</a:t>
            </a:r>
          </a:p>
          <a:p>
            <a:pPr rtl="0">
              <a:lnSpc>
                <a:spcPct val="100000"/>
              </a:lnSpc>
              <a:spcAft>
                <a:spcPts val="1000"/>
              </a:spcAft>
            </a:pPr>
            <a:r>
              <a:rPr lang="en-US" sz="1600" b="1" i="0" u="none" strike="noStrike" kern="1200" baseline="0" dirty="0" err="1">
                <a:solidFill>
                  <a:srgbClr val="00ADF0"/>
                </a:solidFill>
                <a:latin typeface="+mn-lt"/>
                <a:ea typeface="+mn-ea"/>
                <a:cs typeface="+mn-cs"/>
              </a:rPr>
              <a:t>imoveaustralia.com</a:t>
            </a:r>
            <a:endParaRPr lang="en-US" sz="1600" b="1" i="0" u="none" strike="noStrike" kern="1200" baseline="0" dirty="0">
              <a:solidFill>
                <a:srgbClr val="00ADF0"/>
              </a:solidFill>
              <a:latin typeface="+mn-lt"/>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1C87B9F7-C0B4-5244-8467-4F3593256274}"/>
              </a:ext>
            </a:extLst>
          </p:cNvPr>
          <p:cNvPicPr>
            <a:picLocks noChangeAspect="1"/>
          </p:cNvPicPr>
          <p:nvPr userDrawn="1"/>
        </p:nvPicPr>
        <p:blipFill rotWithShape="1">
          <a:blip r:embed="rId2"/>
          <a:srcRect l="61372" t="10449" r="2" b="10449"/>
          <a:stretch/>
        </p:blipFill>
        <p:spPr>
          <a:xfrm>
            <a:off x="0" y="0"/>
            <a:ext cx="2511708" cy="5143500"/>
          </a:xfrm>
          <a:prstGeom prst="rect">
            <a:avLst/>
          </a:prstGeom>
        </p:spPr>
      </p:pic>
      <p:sp>
        <p:nvSpPr>
          <p:cNvPr id="13" name="TextBox 12">
            <a:extLst>
              <a:ext uri="{FF2B5EF4-FFF2-40B4-BE49-F238E27FC236}">
                <a16:creationId xmlns:a16="http://schemas.microsoft.com/office/drawing/2014/main" id="{9F719D30-490C-A14F-BEA7-4E8C33C14619}"/>
              </a:ext>
            </a:extLst>
          </p:cNvPr>
          <p:cNvSpPr txBox="1"/>
          <p:nvPr userDrawn="1"/>
        </p:nvSpPr>
        <p:spPr>
          <a:xfrm>
            <a:off x="2936839" y="1873908"/>
            <a:ext cx="2801258" cy="775597"/>
          </a:xfrm>
          <a:prstGeom prst="rect">
            <a:avLst/>
          </a:prstGeom>
          <a:noFill/>
        </p:spPr>
        <p:txBody>
          <a:bodyPr wrap="square" lIns="0" tIns="0" rIns="0" bIns="0" rtlCol="0">
            <a:spAutoFit/>
          </a:bodyPr>
          <a:lstStyle/>
          <a:p>
            <a:pPr rtl="0">
              <a:lnSpc>
                <a:spcPct val="90000"/>
              </a:lnSpc>
            </a:pPr>
            <a:r>
              <a:rPr lang="en-US" sz="2800" b="1" i="0" u="none" strike="noStrike" kern="1200" baseline="0" dirty="0">
                <a:solidFill>
                  <a:srgbClr val="00ADF0"/>
                </a:solidFill>
                <a:latin typeface="+mn-lt"/>
                <a:ea typeface="+mn-ea"/>
                <a:cs typeface="+mn-cs"/>
              </a:rPr>
              <a:t>For more </a:t>
            </a:r>
            <a:br>
              <a:rPr lang="en-US" sz="2800" b="1" i="0" u="none" strike="noStrike" kern="1200" baseline="0" dirty="0">
                <a:solidFill>
                  <a:srgbClr val="00ADF0"/>
                </a:solidFill>
                <a:latin typeface="+mn-lt"/>
                <a:ea typeface="+mn-ea"/>
                <a:cs typeface="+mn-cs"/>
              </a:rPr>
            </a:br>
            <a:r>
              <a:rPr lang="en-US" sz="2800" b="1" i="0" u="none" strike="noStrike" kern="1200" baseline="0" dirty="0">
                <a:solidFill>
                  <a:srgbClr val="00ADF0"/>
                </a:solidFill>
                <a:latin typeface="+mn-lt"/>
                <a:ea typeface="+mn-ea"/>
                <a:cs typeface="+mn-cs"/>
              </a:rPr>
              <a:t>information</a:t>
            </a:r>
          </a:p>
        </p:txBody>
      </p:sp>
    </p:spTree>
    <p:extLst>
      <p:ext uri="{BB962C8B-B14F-4D97-AF65-F5344CB8AC3E}">
        <p14:creationId xmlns:p14="http://schemas.microsoft.com/office/powerpoint/2010/main" val="249225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70890" y="2013685"/>
            <a:ext cx="5680736" cy="915107"/>
          </a:xfrm>
        </p:spPr>
        <p:txBody>
          <a:bodyPr anchor="t"/>
          <a:lstStyle>
            <a:lvl1pPr>
              <a:defRPr sz="255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70890" y="2928366"/>
            <a:ext cx="5680736" cy="1638872"/>
          </a:xfrm>
        </p:spPr>
        <p:txBody>
          <a:bodyPr/>
          <a:lstStyle>
            <a:lvl1pPr marL="0" indent="0">
              <a:lnSpc>
                <a:spcPts val="1538"/>
              </a:lnSpc>
              <a:spcBef>
                <a:spcPts val="0"/>
              </a:spcBef>
              <a:buNone/>
              <a:defRPr lang="en-AU" sz="1200" smtClean="0">
                <a:solidFill>
                  <a:schemeClr val="bg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538346" y="539647"/>
            <a:ext cx="759784" cy="323312"/>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5943600" y="0"/>
            <a:ext cx="3200400" cy="51435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7513655" y="4815673"/>
            <a:ext cx="1311309" cy="207749"/>
          </a:xfrm>
          <a:prstGeom prst="rect">
            <a:avLst/>
          </a:prstGeom>
          <a:noFill/>
        </p:spPr>
        <p:txBody>
          <a:bodyPr wrap="square" rtlCol="0">
            <a:spAutoFit/>
          </a:bodyPr>
          <a:lstStyle/>
          <a:p>
            <a:pPr algn="r"/>
            <a:r>
              <a:rPr lang="en-US" sz="750" dirty="0">
                <a:solidFill>
                  <a:schemeClr val="bg1"/>
                </a:solidFill>
              </a:rPr>
              <a:t>UTS CRICOS 00099F</a:t>
            </a:r>
          </a:p>
        </p:txBody>
      </p:sp>
    </p:spTree>
    <p:extLst>
      <p:ext uri="{BB962C8B-B14F-4D97-AF65-F5344CB8AC3E}">
        <p14:creationId xmlns:p14="http://schemas.microsoft.com/office/powerpoint/2010/main" val="19703245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00ADF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8B752C-49F1-4241-A9A3-894D10F4395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Text Placeholder 9">
            <a:extLst>
              <a:ext uri="{FF2B5EF4-FFF2-40B4-BE49-F238E27FC236}">
                <a16:creationId xmlns:a16="http://schemas.microsoft.com/office/drawing/2014/main" id="{A01A4E40-CC68-474F-9E5A-08C6C8C13CA1}"/>
              </a:ext>
            </a:extLst>
          </p:cNvPr>
          <p:cNvSpPr>
            <a:spLocks noGrp="1"/>
          </p:cNvSpPr>
          <p:nvPr>
            <p:ph type="body" sz="quarter" idx="10"/>
          </p:nvPr>
        </p:nvSpPr>
        <p:spPr>
          <a:xfrm>
            <a:off x="457199" y="1370013"/>
            <a:ext cx="8229599" cy="32623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724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01">
    <p:bg>
      <p:bgPr>
        <a:solidFill>
          <a:srgbClr val="2E3EB7"/>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E59990-3E30-144A-8516-2DEEC6A85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02873" y="202623"/>
            <a:ext cx="4738255" cy="4738255"/>
          </a:xfrm>
          <a:prstGeom prst="rect">
            <a:avLst/>
          </a:prstGeom>
        </p:spPr>
      </p:pic>
      <p:sp>
        <p:nvSpPr>
          <p:cNvPr id="7" name="Title 1"/>
          <p:cNvSpPr>
            <a:spLocks noGrp="1"/>
          </p:cNvSpPr>
          <p:nvPr>
            <p:ph type="ctrTitle" hasCustomPrompt="1"/>
          </p:nvPr>
        </p:nvSpPr>
        <p:spPr>
          <a:xfrm>
            <a:off x="704679" y="1904726"/>
            <a:ext cx="7734642" cy="1334048"/>
          </a:xfrm>
          <a:prstGeom prst="rect">
            <a:avLst/>
          </a:prstGeom>
        </p:spPr>
        <p:txBody>
          <a:bodyPr lIns="0" tIns="0" rIns="0" bIns="0">
            <a:noAutofit/>
          </a:bodyPr>
          <a:lstStyle>
            <a:lvl1pPr algn="ctr">
              <a:lnSpc>
                <a:spcPct val="80000"/>
              </a:lnSpc>
              <a:defRPr sz="6400" b="1" baseline="0">
                <a:solidFill>
                  <a:schemeClr val="bg1"/>
                </a:solidFill>
              </a:defRPr>
            </a:lvl1pPr>
          </a:lstStyle>
          <a:p>
            <a:r>
              <a:rPr lang="en-AU" dirty="0"/>
              <a:t>Section title</a:t>
            </a:r>
            <a:br>
              <a:rPr lang="en-AU" dirty="0"/>
            </a:br>
            <a:r>
              <a:rPr lang="en-AU" dirty="0"/>
              <a:t>goes here</a:t>
            </a:r>
            <a:endParaRPr lang="en-US" dirty="0"/>
          </a:p>
        </p:txBody>
      </p:sp>
    </p:spTree>
    <p:extLst>
      <p:ext uri="{BB962C8B-B14F-4D97-AF65-F5344CB8AC3E}">
        <p14:creationId xmlns:p14="http://schemas.microsoft.com/office/powerpoint/2010/main" val="217032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02">
    <p:bg>
      <p:bgPr>
        <a:solidFill>
          <a:srgbClr val="00ADF0"/>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6FA8B53-7FBA-AB4D-AB0A-EBAA2E4FF6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8237" y="167987"/>
            <a:ext cx="4807527" cy="4807527"/>
          </a:xfrm>
          <a:prstGeom prst="rect">
            <a:avLst/>
          </a:prstGeom>
        </p:spPr>
      </p:pic>
      <p:sp>
        <p:nvSpPr>
          <p:cNvPr id="7" name="Title 1"/>
          <p:cNvSpPr>
            <a:spLocks noGrp="1"/>
          </p:cNvSpPr>
          <p:nvPr>
            <p:ph type="ctrTitle" hasCustomPrompt="1"/>
          </p:nvPr>
        </p:nvSpPr>
        <p:spPr>
          <a:xfrm>
            <a:off x="704679" y="1904726"/>
            <a:ext cx="7734642" cy="1334048"/>
          </a:xfrm>
          <a:prstGeom prst="rect">
            <a:avLst/>
          </a:prstGeom>
        </p:spPr>
        <p:txBody>
          <a:bodyPr lIns="0" tIns="0" rIns="0" bIns="0">
            <a:noAutofit/>
          </a:bodyPr>
          <a:lstStyle>
            <a:lvl1pPr algn="ctr">
              <a:lnSpc>
                <a:spcPct val="80000"/>
              </a:lnSpc>
              <a:defRPr sz="6400" b="1" baseline="0">
                <a:solidFill>
                  <a:schemeClr val="bg1"/>
                </a:solidFill>
              </a:defRPr>
            </a:lvl1pPr>
          </a:lstStyle>
          <a:p>
            <a:r>
              <a:rPr lang="en-AU" dirty="0"/>
              <a:t>Section title</a:t>
            </a:r>
            <a:br>
              <a:rPr lang="en-AU" dirty="0"/>
            </a:br>
            <a:r>
              <a:rPr lang="en-AU" dirty="0"/>
              <a:t>goes here</a:t>
            </a:r>
            <a:endParaRPr lang="en-US" dirty="0"/>
          </a:p>
        </p:txBody>
      </p:sp>
    </p:spTree>
    <p:extLst>
      <p:ext uri="{BB962C8B-B14F-4D97-AF65-F5344CB8AC3E}">
        <p14:creationId xmlns:p14="http://schemas.microsoft.com/office/powerpoint/2010/main" val="336346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03">
    <p:bg>
      <p:bgPr>
        <a:solidFill>
          <a:srgbClr val="57B4C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FF4DEB9-DF42-1D4E-915A-6B5132EDB31D}"/>
              </a:ext>
            </a:extLst>
          </p:cNvPr>
          <p:cNvSpPr/>
          <p:nvPr userDrawn="1"/>
        </p:nvSpPr>
        <p:spPr>
          <a:xfrm>
            <a:off x="3124200" y="1123950"/>
            <a:ext cx="2895600" cy="2895600"/>
          </a:xfrm>
          <a:prstGeom prst="ellipse">
            <a:avLst/>
          </a:prstGeom>
          <a:noFill/>
          <a:ln w="127000">
            <a:solidFill>
              <a:srgbClr val="00AD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EA7F57-5C8B-074F-9493-A6DB5ADD0769}"/>
              </a:ext>
            </a:extLst>
          </p:cNvPr>
          <p:cNvSpPr/>
          <p:nvPr userDrawn="1"/>
        </p:nvSpPr>
        <p:spPr>
          <a:xfrm>
            <a:off x="2701636" y="720436"/>
            <a:ext cx="3740728" cy="3702628"/>
          </a:xfrm>
          <a:prstGeom prst="ellipse">
            <a:avLst/>
          </a:prstGeom>
          <a:noFill/>
          <a:ln w="127000">
            <a:solidFill>
              <a:srgbClr val="00AD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203DD-807D-D949-9080-BF452EEAAFB9}"/>
              </a:ext>
            </a:extLst>
          </p:cNvPr>
          <p:cNvSpPr/>
          <p:nvPr userDrawn="1"/>
        </p:nvSpPr>
        <p:spPr>
          <a:xfrm>
            <a:off x="2311976" y="311726"/>
            <a:ext cx="4520048" cy="4520048"/>
          </a:xfrm>
          <a:prstGeom prst="ellipse">
            <a:avLst/>
          </a:prstGeom>
          <a:noFill/>
          <a:ln w="127000">
            <a:solidFill>
              <a:srgbClr val="00AD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704679" y="1904726"/>
            <a:ext cx="7734642" cy="1334048"/>
          </a:xfrm>
          <a:prstGeom prst="rect">
            <a:avLst/>
          </a:prstGeom>
        </p:spPr>
        <p:txBody>
          <a:bodyPr lIns="0" tIns="0" rIns="0" bIns="0">
            <a:noAutofit/>
          </a:bodyPr>
          <a:lstStyle>
            <a:lvl1pPr algn="ctr">
              <a:lnSpc>
                <a:spcPct val="80000"/>
              </a:lnSpc>
              <a:defRPr sz="6400" b="1" baseline="0">
                <a:solidFill>
                  <a:schemeClr val="bg1"/>
                </a:solidFill>
              </a:defRPr>
            </a:lvl1pPr>
          </a:lstStyle>
          <a:p>
            <a:r>
              <a:rPr lang="en-AU" dirty="0"/>
              <a:t>Section title</a:t>
            </a:r>
            <a:br>
              <a:rPr lang="en-AU" dirty="0"/>
            </a:br>
            <a:r>
              <a:rPr lang="en-AU" dirty="0"/>
              <a:t>goes here</a:t>
            </a:r>
            <a:endParaRPr lang="en-US" dirty="0"/>
          </a:p>
        </p:txBody>
      </p:sp>
    </p:spTree>
    <p:extLst>
      <p:ext uri="{BB962C8B-B14F-4D97-AF65-F5344CB8AC3E}">
        <p14:creationId xmlns:p14="http://schemas.microsoft.com/office/powerpoint/2010/main" val="2998132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8" name="Rectangle 7"/>
          <p:cNvSpPr/>
          <p:nvPr userDrawn="1"/>
        </p:nvSpPr>
        <p:spPr>
          <a:xfrm>
            <a:off x="0" y="-71967"/>
            <a:ext cx="9144000" cy="143933"/>
          </a:xfrm>
          <a:prstGeom prst="rect">
            <a:avLst/>
          </a:prstGeom>
          <a:solidFill>
            <a:srgbClr val="00A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457200" y="4699001"/>
            <a:ext cx="8229600" cy="0"/>
          </a:xfrm>
          <a:prstGeom prst="line">
            <a:avLst/>
          </a:prstGeom>
          <a:ln>
            <a:solidFill>
              <a:srgbClr val="2E3DB8"/>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Footer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445" y="4822340"/>
            <a:ext cx="174879" cy="174879"/>
          </a:xfrm>
          <a:prstGeom prst="rect">
            <a:avLst/>
          </a:prstGeom>
        </p:spPr>
      </p:pic>
      <p:sp>
        <p:nvSpPr>
          <p:cNvPr id="2" name="Title 1">
            <a:extLst>
              <a:ext uri="{FF2B5EF4-FFF2-40B4-BE49-F238E27FC236}">
                <a16:creationId xmlns:a16="http://schemas.microsoft.com/office/drawing/2014/main" id="{B8497039-5D3A-2A4C-810C-92D1BB89CCBD}"/>
              </a:ext>
            </a:extLst>
          </p:cNvPr>
          <p:cNvSpPr>
            <a:spLocks noGrp="1"/>
          </p:cNvSpPr>
          <p:nvPr>
            <p:ph type="title"/>
          </p:nvPr>
        </p:nvSpPr>
        <p:spPr/>
        <p:txBody>
          <a:bodyPr/>
          <a:lstStyle>
            <a:lvl1pPr>
              <a:defRPr>
                <a:solidFill>
                  <a:srgbClr val="00ADF0"/>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0FD82D8-980A-A442-9DF4-DC76F622541B}"/>
              </a:ext>
            </a:extLst>
          </p:cNvPr>
          <p:cNvSpPr>
            <a:spLocks noGrp="1"/>
          </p:cNvSpPr>
          <p:nvPr>
            <p:ph type="body" sz="quarter" idx="10"/>
          </p:nvPr>
        </p:nvSpPr>
        <p:spPr>
          <a:xfrm>
            <a:off x="457199" y="1370013"/>
            <a:ext cx="8229599"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49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8" name="Rectangle 7"/>
          <p:cNvSpPr/>
          <p:nvPr userDrawn="1"/>
        </p:nvSpPr>
        <p:spPr>
          <a:xfrm>
            <a:off x="0" y="-71967"/>
            <a:ext cx="9144000" cy="143933"/>
          </a:xfrm>
          <a:prstGeom prst="rect">
            <a:avLst/>
          </a:prstGeom>
          <a:solidFill>
            <a:srgbClr val="00A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457200" y="4699001"/>
            <a:ext cx="8229600" cy="0"/>
          </a:xfrm>
          <a:prstGeom prst="line">
            <a:avLst/>
          </a:prstGeom>
          <a:ln>
            <a:solidFill>
              <a:srgbClr val="2E3DB8"/>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Footer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445" y="4822340"/>
            <a:ext cx="174879" cy="174879"/>
          </a:xfrm>
          <a:prstGeom prst="rect">
            <a:avLst/>
          </a:prstGeom>
        </p:spPr>
      </p:pic>
      <p:sp>
        <p:nvSpPr>
          <p:cNvPr id="2" name="Title 1">
            <a:extLst>
              <a:ext uri="{FF2B5EF4-FFF2-40B4-BE49-F238E27FC236}">
                <a16:creationId xmlns:a16="http://schemas.microsoft.com/office/drawing/2014/main" id="{B8497039-5D3A-2A4C-810C-92D1BB89CCBD}"/>
              </a:ext>
            </a:extLst>
          </p:cNvPr>
          <p:cNvSpPr>
            <a:spLocks noGrp="1"/>
          </p:cNvSpPr>
          <p:nvPr>
            <p:ph type="title"/>
          </p:nvPr>
        </p:nvSpPr>
        <p:spPr/>
        <p:txBody>
          <a:bodyPr/>
          <a:lstStyle>
            <a:lvl1pPr>
              <a:defRPr>
                <a:solidFill>
                  <a:srgbClr val="00ADF0"/>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0FD82D8-980A-A442-9DF4-DC76F622541B}"/>
              </a:ext>
            </a:extLst>
          </p:cNvPr>
          <p:cNvSpPr>
            <a:spLocks noGrp="1"/>
          </p:cNvSpPr>
          <p:nvPr>
            <p:ph type="body" sz="quarter" idx="10"/>
          </p:nvPr>
        </p:nvSpPr>
        <p:spPr>
          <a:xfrm>
            <a:off x="457199" y="1370013"/>
            <a:ext cx="8229599" cy="3262312"/>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083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S W TEXT">
    <p:spTree>
      <p:nvGrpSpPr>
        <p:cNvPr id="1" name=""/>
        <p:cNvGrpSpPr/>
        <p:nvPr/>
      </p:nvGrpSpPr>
      <p:grpSpPr>
        <a:xfrm>
          <a:off x="0" y="0"/>
          <a:ext cx="0" cy="0"/>
          <a:chOff x="0" y="0"/>
          <a:chExt cx="0" cy="0"/>
        </a:xfrm>
      </p:grpSpPr>
      <p:cxnSp>
        <p:nvCxnSpPr>
          <p:cNvPr id="13" name="Straight Connector 12"/>
          <p:cNvCxnSpPr/>
          <p:nvPr userDrawn="1"/>
        </p:nvCxnSpPr>
        <p:spPr>
          <a:xfrm>
            <a:off x="457200" y="4699001"/>
            <a:ext cx="8229600" cy="0"/>
          </a:xfrm>
          <a:prstGeom prst="line">
            <a:avLst/>
          </a:prstGeom>
          <a:ln>
            <a:solidFill>
              <a:srgbClr val="2E3DB8"/>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Footer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445" y="4822340"/>
            <a:ext cx="174879" cy="174879"/>
          </a:xfrm>
          <a:prstGeom prst="rect">
            <a:avLst/>
          </a:prstGeom>
        </p:spPr>
      </p:pic>
      <p:sp>
        <p:nvSpPr>
          <p:cNvPr id="7" name="Rectangle 6">
            <a:extLst>
              <a:ext uri="{FF2B5EF4-FFF2-40B4-BE49-F238E27FC236}">
                <a16:creationId xmlns:a16="http://schemas.microsoft.com/office/drawing/2014/main" id="{8A588E7B-3E61-834D-9DE1-CC5CAEA57BF6}"/>
              </a:ext>
            </a:extLst>
          </p:cNvPr>
          <p:cNvSpPr/>
          <p:nvPr userDrawn="1"/>
        </p:nvSpPr>
        <p:spPr>
          <a:xfrm>
            <a:off x="0" y="1"/>
            <a:ext cx="9144000" cy="1676400"/>
          </a:xfrm>
          <a:prstGeom prst="rect">
            <a:avLst/>
          </a:prstGeom>
          <a:solidFill>
            <a:srgbClr val="00A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B743807-A0BC-C644-A49D-9528BA3E6BFE}"/>
              </a:ext>
            </a:extLst>
          </p:cNvPr>
          <p:cNvSpPr>
            <a:spLocks noGrp="1"/>
          </p:cNvSpPr>
          <p:nvPr>
            <p:ph type="pic" sz="quarter" idx="10" hasCustomPrompt="1"/>
          </p:nvPr>
        </p:nvSpPr>
        <p:spPr>
          <a:xfrm>
            <a:off x="969819" y="614878"/>
            <a:ext cx="2078038" cy="1787228"/>
          </a:xfrm>
          <a:prstGeom prst="roundRect">
            <a:avLst>
              <a:gd name="adj" fmla="val 8140"/>
            </a:avLst>
          </a:prstGeom>
        </p:spPr>
        <p:txBody>
          <a:bodyPr/>
          <a:lstStyle/>
          <a:p>
            <a:r>
              <a:rPr lang="en-US" dirty="0"/>
              <a:t>Click to add image</a:t>
            </a:r>
          </a:p>
        </p:txBody>
      </p:sp>
      <p:sp>
        <p:nvSpPr>
          <p:cNvPr id="9" name="Text Placeholder 8">
            <a:extLst>
              <a:ext uri="{FF2B5EF4-FFF2-40B4-BE49-F238E27FC236}">
                <a16:creationId xmlns:a16="http://schemas.microsoft.com/office/drawing/2014/main" id="{5137A4F6-202E-744B-A63E-F7FA3ECDD199}"/>
              </a:ext>
            </a:extLst>
          </p:cNvPr>
          <p:cNvSpPr>
            <a:spLocks noGrp="1"/>
          </p:cNvSpPr>
          <p:nvPr>
            <p:ph type="body" sz="quarter" idx="13" hasCustomPrompt="1"/>
          </p:nvPr>
        </p:nvSpPr>
        <p:spPr>
          <a:xfrm>
            <a:off x="969241" y="2571750"/>
            <a:ext cx="2078038" cy="1672869"/>
          </a:xfrm>
        </p:spPr>
        <p:txBody>
          <a:bodyPr/>
          <a:lstStyle>
            <a:lvl1pPr marL="0" indent="0">
              <a:buNone/>
              <a:defRPr sz="1200"/>
            </a:lvl1pPr>
          </a:lstStyle>
          <a:p>
            <a:pPr lvl="0"/>
            <a:r>
              <a:rPr lang="en-GB" dirty="0"/>
              <a:t>Insert text</a:t>
            </a:r>
            <a:endParaRPr lang="en-US" dirty="0"/>
          </a:p>
        </p:txBody>
      </p:sp>
      <p:sp>
        <p:nvSpPr>
          <p:cNvPr id="14" name="Text Placeholder 8">
            <a:extLst>
              <a:ext uri="{FF2B5EF4-FFF2-40B4-BE49-F238E27FC236}">
                <a16:creationId xmlns:a16="http://schemas.microsoft.com/office/drawing/2014/main" id="{854BD815-F856-B141-A12C-43DD51822871}"/>
              </a:ext>
            </a:extLst>
          </p:cNvPr>
          <p:cNvSpPr>
            <a:spLocks noGrp="1"/>
          </p:cNvSpPr>
          <p:nvPr>
            <p:ph type="body" sz="quarter" idx="14" hasCustomPrompt="1"/>
          </p:nvPr>
        </p:nvSpPr>
        <p:spPr>
          <a:xfrm>
            <a:off x="3532981" y="2571750"/>
            <a:ext cx="2078038" cy="1672869"/>
          </a:xfrm>
        </p:spPr>
        <p:txBody>
          <a:bodyPr/>
          <a:lstStyle>
            <a:lvl1pPr marL="0" indent="0">
              <a:buNone/>
              <a:defRPr sz="1200"/>
            </a:lvl1pPr>
          </a:lstStyle>
          <a:p>
            <a:pPr lvl="0"/>
            <a:r>
              <a:rPr lang="en-GB" dirty="0"/>
              <a:t>Insert text</a:t>
            </a:r>
            <a:endParaRPr lang="en-US" dirty="0"/>
          </a:p>
        </p:txBody>
      </p:sp>
      <p:sp>
        <p:nvSpPr>
          <p:cNvPr id="15" name="Text Placeholder 8">
            <a:extLst>
              <a:ext uri="{FF2B5EF4-FFF2-40B4-BE49-F238E27FC236}">
                <a16:creationId xmlns:a16="http://schemas.microsoft.com/office/drawing/2014/main" id="{6BA92BDB-1A57-6743-9374-80BE1A603B50}"/>
              </a:ext>
            </a:extLst>
          </p:cNvPr>
          <p:cNvSpPr>
            <a:spLocks noGrp="1"/>
          </p:cNvSpPr>
          <p:nvPr>
            <p:ph type="body" sz="quarter" idx="15" hasCustomPrompt="1"/>
          </p:nvPr>
        </p:nvSpPr>
        <p:spPr>
          <a:xfrm>
            <a:off x="6096143" y="2571750"/>
            <a:ext cx="2078038" cy="1672869"/>
          </a:xfrm>
        </p:spPr>
        <p:txBody>
          <a:bodyPr/>
          <a:lstStyle>
            <a:lvl1pPr marL="0" indent="0">
              <a:buNone/>
              <a:defRPr sz="1200"/>
            </a:lvl1pPr>
          </a:lstStyle>
          <a:p>
            <a:pPr lvl="0"/>
            <a:r>
              <a:rPr lang="en-GB" dirty="0"/>
              <a:t>Insert text</a:t>
            </a:r>
            <a:endParaRPr lang="en-US" dirty="0"/>
          </a:p>
        </p:txBody>
      </p:sp>
      <p:sp>
        <p:nvSpPr>
          <p:cNvPr id="20" name="Picture Placeholder 4">
            <a:extLst>
              <a:ext uri="{FF2B5EF4-FFF2-40B4-BE49-F238E27FC236}">
                <a16:creationId xmlns:a16="http://schemas.microsoft.com/office/drawing/2014/main" id="{BD18618F-3E26-D84A-8E48-A3ACBB68A9A0}"/>
              </a:ext>
            </a:extLst>
          </p:cNvPr>
          <p:cNvSpPr>
            <a:spLocks noGrp="1"/>
          </p:cNvSpPr>
          <p:nvPr>
            <p:ph type="pic" sz="quarter" idx="16" hasCustomPrompt="1"/>
          </p:nvPr>
        </p:nvSpPr>
        <p:spPr>
          <a:xfrm>
            <a:off x="3532981" y="614878"/>
            <a:ext cx="2078038" cy="1787228"/>
          </a:xfrm>
          <a:prstGeom prst="roundRect">
            <a:avLst>
              <a:gd name="adj" fmla="val 8140"/>
            </a:avLst>
          </a:prstGeom>
        </p:spPr>
        <p:txBody>
          <a:bodyPr/>
          <a:lstStyle/>
          <a:p>
            <a:r>
              <a:rPr lang="en-US" dirty="0"/>
              <a:t>Click to add image</a:t>
            </a:r>
          </a:p>
        </p:txBody>
      </p:sp>
      <p:sp>
        <p:nvSpPr>
          <p:cNvPr id="21" name="Picture Placeholder 4">
            <a:extLst>
              <a:ext uri="{FF2B5EF4-FFF2-40B4-BE49-F238E27FC236}">
                <a16:creationId xmlns:a16="http://schemas.microsoft.com/office/drawing/2014/main" id="{D49E814A-A0AF-7942-B281-E46ACAC2CB96}"/>
              </a:ext>
            </a:extLst>
          </p:cNvPr>
          <p:cNvSpPr>
            <a:spLocks noGrp="1"/>
          </p:cNvSpPr>
          <p:nvPr>
            <p:ph type="pic" sz="quarter" idx="17" hasCustomPrompt="1"/>
          </p:nvPr>
        </p:nvSpPr>
        <p:spPr>
          <a:xfrm>
            <a:off x="6096143" y="614878"/>
            <a:ext cx="2078038" cy="1787228"/>
          </a:xfrm>
          <a:prstGeom prst="roundRect">
            <a:avLst>
              <a:gd name="adj" fmla="val 8140"/>
            </a:avLst>
          </a:prstGeom>
        </p:spPr>
        <p:txBody>
          <a:bodyPr/>
          <a:lstStyle/>
          <a:p>
            <a:r>
              <a:rPr lang="en-US" dirty="0"/>
              <a:t>Click to add image</a:t>
            </a:r>
          </a:p>
        </p:txBody>
      </p:sp>
    </p:spTree>
    <p:extLst>
      <p:ext uri="{BB962C8B-B14F-4D97-AF65-F5344CB8AC3E}">
        <p14:creationId xmlns:p14="http://schemas.microsoft.com/office/powerpoint/2010/main" val="4198871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W TEXT">
    <p:spTree>
      <p:nvGrpSpPr>
        <p:cNvPr id="1" name=""/>
        <p:cNvGrpSpPr/>
        <p:nvPr/>
      </p:nvGrpSpPr>
      <p:grpSpPr>
        <a:xfrm>
          <a:off x="0" y="0"/>
          <a:ext cx="0" cy="0"/>
          <a:chOff x="0" y="0"/>
          <a:chExt cx="0" cy="0"/>
        </a:xfrm>
      </p:grpSpPr>
      <p:cxnSp>
        <p:nvCxnSpPr>
          <p:cNvPr id="13" name="Straight Connector 12"/>
          <p:cNvCxnSpPr/>
          <p:nvPr userDrawn="1"/>
        </p:nvCxnSpPr>
        <p:spPr>
          <a:xfrm>
            <a:off x="457200" y="4699001"/>
            <a:ext cx="8229600" cy="0"/>
          </a:xfrm>
          <a:prstGeom prst="line">
            <a:avLst/>
          </a:prstGeom>
          <a:ln>
            <a:solidFill>
              <a:srgbClr val="2E3DB8"/>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Footer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445" y="4822340"/>
            <a:ext cx="174879" cy="174879"/>
          </a:xfrm>
          <a:prstGeom prst="rect">
            <a:avLst/>
          </a:prstGeom>
        </p:spPr>
      </p:pic>
      <p:sp>
        <p:nvSpPr>
          <p:cNvPr id="9" name="Text Placeholder 8">
            <a:extLst>
              <a:ext uri="{FF2B5EF4-FFF2-40B4-BE49-F238E27FC236}">
                <a16:creationId xmlns:a16="http://schemas.microsoft.com/office/drawing/2014/main" id="{5137A4F6-202E-744B-A63E-F7FA3ECDD199}"/>
              </a:ext>
            </a:extLst>
          </p:cNvPr>
          <p:cNvSpPr>
            <a:spLocks noGrp="1"/>
          </p:cNvSpPr>
          <p:nvPr>
            <p:ph type="body" sz="quarter" idx="13" hasCustomPrompt="1"/>
          </p:nvPr>
        </p:nvSpPr>
        <p:spPr>
          <a:xfrm>
            <a:off x="969241" y="2571750"/>
            <a:ext cx="2078038" cy="1672869"/>
          </a:xfrm>
        </p:spPr>
        <p:txBody>
          <a:bodyPr/>
          <a:lstStyle>
            <a:lvl1pPr marL="0" indent="0">
              <a:buNone/>
              <a:defRPr sz="1200"/>
            </a:lvl1pPr>
          </a:lstStyle>
          <a:p>
            <a:pPr lvl="0"/>
            <a:r>
              <a:rPr lang="en-GB" dirty="0"/>
              <a:t>Insert text</a:t>
            </a:r>
            <a:endParaRPr lang="en-US" dirty="0"/>
          </a:p>
        </p:txBody>
      </p:sp>
      <p:sp>
        <p:nvSpPr>
          <p:cNvPr id="14" name="Text Placeholder 8">
            <a:extLst>
              <a:ext uri="{FF2B5EF4-FFF2-40B4-BE49-F238E27FC236}">
                <a16:creationId xmlns:a16="http://schemas.microsoft.com/office/drawing/2014/main" id="{854BD815-F856-B141-A12C-43DD51822871}"/>
              </a:ext>
            </a:extLst>
          </p:cNvPr>
          <p:cNvSpPr>
            <a:spLocks noGrp="1"/>
          </p:cNvSpPr>
          <p:nvPr>
            <p:ph type="body" sz="quarter" idx="14" hasCustomPrompt="1"/>
          </p:nvPr>
        </p:nvSpPr>
        <p:spPr>
          <a:xfrm>
            <a:off x="3532981" y="2571750"/>
            <a:ext cx="2078038" cy="1672869"/>
          </a:xfrm>
        </p:spPr>
        <p:txBody>
          <a:bodyPr/>
          <a:lstStyle>
            <a:lvl1pPr marL="0" indent="0">
              <a:buNone/>
              <a:defRPr sz="1200"/>
            </a:lvl1pPr>
          </a:lstStyle>
          <a:p>
            <a:pPr lvl="0"/>
            <a:r>
              <a:rPr lang="en-GB" dirty="0"/>
              <a:t>Insert text</a:t>
            </a:r>
            <a:endParaRPr lang="en-US" dirty="0"/>
          </a:p>
        </p:txBody>
      </p:sp>
      <p:sp>
        <p:nvSpPr>
          <p:cNvPr id="15" name="Text Placeholder 8">
            <a:extLst>
              <a:ext uri="{FF2B5EF4-FFF2-40B4-BE49-F238E27FC236}">
                <a16:creationId xmlns:a16="http://schemas.microsoft.com/office/drawing/2014/main" id="{6BA92BDB-1A57-6743-9374-80BE1A603B50}"/>
              </a:ext>
            </a:extLst>
          </p:cNvPr>
          <p:cNvSpPr>
            <a:spLocks noGrp="1"/>
          </p:cNvSpPr>
          <p:nvPr>
            <p:ph type="body" sz="quarter" idx="15" hasCustomPrompt="1"/>
          </p:nvPr>
        </p:nvSpPr>
        <p:spPr>
          <a:xfrm>
            <a:off x="6096143" y="2571750"/>
            <a:ext cx="2078038" cy="1672869"/>
          </a:xfrm>
        </p:spPr>
        <p:txBody>
          <a:bodyPr/>
          <a:lstStyle>
            <a:lvl1pPr marL="0" indent="0">
              <a:buNone/>
              <a:defRPr sz="1200"/>
            </a:lvl1pPr>
          </a:lstStyle>
          <a:p>
            <a:pPr lvl="0"/>
            <a:r>
              <a:rPr lang="en-GB" dirty="0"/>
              <a:t>Insert text</a:t>
            </a:r>
            <a:endParaRPr lang="en-US" dirty="0"/>
          </a:p>
        </p:txBody>
      </p:sp>
      <p:sp>
        <p:nvSpPr>
          <p:cNvPr id="3" name="Picture Placeholder 2">
            <a:extLst>
              <a:ext uri="{FF2B5EF4-FFF2-40B4-BE49-F238E27FC236}">
                <a16:creationId xmlns:a16="http://schemas.microsoft.com/office/drawing/2014/main" id="{181CDB28-BD5B-D349-B6A8-E99C1DC18255}"/>
              </a:ext>
            </a:extLst>
          </p:cNvPr>
          <p:cNvSpPr>
            <a:spLocks noGrp="1"/>
          </p:cNvSpPr>
          <p:nvPr>
            <p:ph type="pic" sz="quarter" idx="16" hasCustomPrompt="1"/>
          </p:nvPr>
        </p:nvSpPr>
        <p:spPr>
          <a:xfrm>
            <a:off x="0" y="0"/>
            <a:ext cx="9144000" cy="1676400"/>
          </a:xfrm>
        </p:spPr>
        <p:txBody>
          <a:bodyPr/>
          <a:lstStyle/>
          <a:p>
            <a:r>
              <a:rPr lang="en-US" dirty="0"/>
              <a:t>Insert hero image</a:t>
            </a:r>
          </a:p>
        </p:txBody>
      </p:sp>
    </p:spTree>
    <p:extLst>
      <p:ext uri="{BB962C8B-B14F-4D97-AF65-F5344CB8AC3E}">
        <p14:creationId xmlns:p14="http://schemas.microsoft.com/office/powerpoint/2010/main" val="304015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5F3E2-29F2-BD4D-B0B0-8C23BFB70DA2}"/>
              </a:ext>
            </a:extLst>
          </p:cNvPr>
          <p:cNvSpPr>
            <a:spLocks noGrp="1"/>
          </p:cNvSpPr>
          <p:nvPr>
            <p:ph type="title"/>
          </p:nvPr>
        </p:nvSpPr>
        <p:spPr>
          <a:xfrm>
            <a:off x="457199" y="274638"/>
            <a:ext cx="8229599" cy="993775"/>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1426202-1867-2F4A-8EB7-753E71BE54E0}"/>
              </a:ext>
            </a:extLst>
          </p:cNvPr>
          <p:cNvSpPr>
            <a:spLocks noGrp="1"/>
          </p:cNvSpPr>
          <p:nvPr>
            <p:ph type="body" idx="1"/>
          </p:nvPr>
        </p:nvSpPr>
        <p:spPr>
          <a:xfrm>
            <a:off x="457199" y="1370013"/>
            <a:ext cx="8229599" cy="326231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954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0" r:id="rId5"/>
    <p:sldLayoutId id="2147483652" r:id="rId6"/>
    <p:sldLayoutId id="2147483662" r:id="rId7"/>
    <p:sldLayoutId id="2147483663" r:id="rId8"/>
    <p:sldLayoutId id="2147483664" r:id="rId9"/>
    <p:sldLayoutId id="2147483665" r:id="rId10"/>
    <p:sldLayoutId id="2147483653" r:id="rId11"/>
    <p:sldLayoutId id="2147483666" r:id="rId12"/>
  </p:sldLayoutIdLst>
  <p:txStyles>
    <p:titleStyle>
      <a:lvl1pPr algn="l" defTabSz="457200" rtl="0" eaLnBrk="1" latinLnBrk="0" hangingPunct="1">
        <a:spcBef>
          <a:spcPct val="0"/>
        </a:spcBef>
        <a:buNone/>
        <a:defRPr sz="3000" b="1" kern="1200" spc="-100" baseline="0">
          <a:solidFill>
            <a:schemeClr val="tx1"/>
          </a:solidFill>
          <a:latin typeface="+mj-lt"/>
          <a:ea typeface="+mj-ea"/>
          <a:cs typeface="+mj-cs"/>
        </a:defRPr>
      </a:lvl1pPr>
    </p:titleStyle>
    <p:bodyStyle>
      <a:lvl1pPr marL="18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1pPr>
      <a:lvl2pPr marL="54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2pPr>
      <a:lvl3pPr marL="90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3pPr>
      <a:lvl4pPr marL="126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4pPr>
      <a:lvl5pPr marL="162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2" Type="http://schemas.openxmlformats.org/officeDocument/2006/relationships/hyperlink" Target="mailto:Artur.Grigorev@student.uts.edu.au"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0.png"/><Relationship Id="rId1" Type="http://schemas.openxmlformats.org/officeDocument/2006/relationships/slideLayout" Target="../slideLayouts/slideLayout8.xml"/><Relationship Id="rId4" Type="http://schemas.openxmlformats.org/officeDocument/2006/relationships/image" Target="../media/image53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CD11-8201-B94E-A667-27145AF4A7CB}"/>
              </a:ext>
            </a:extLst>
          </p:cNvPr>
          <p:cNvSpPr>
            <a:spLocks noGrp="1"/>
          </p:cNvSpPr>
          <p:nvPr>
            <p:ph type="title"/>
          </p:nvPr>
        </p:nvSpPr>
        <p:spPr>
          <a:xfrm>
            <a:off x="470889" y="1950073"/>
            <a:ext cx="5476687" cy="914681"/>
          </a:xfrm>
        </p:spPr>
        <p:txBody>
          <a:bodyPr>
            <a:noAutofit/>
          </a:bodyPr>
          <a:lstStyle/>
          <a:p>
            <a:r>
              <a:rPr lang="en-US" sz="2800" b="0" dirty="0">
                <a:effectLst/>
                <a:latin typeface="Calibri" panose="020F0502020204030204" pitchFamily="34" charset="0"/>
                <a:cs typeface="Calibri" panose="020F0502020204030204" pitchFamily="34" charset="0"/>
              </a:rPr>
              <a:t>Automated Traffic Accident Detection, Segmentation and Duration Prediction</a:t>
            </a:r>
            <a:endParaRPr lang="en-US" sz="4000" b="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4186D47-2496-1E4B-AE13-242A637F4960}"/>
              </a:ext>
            </a:extLst>
          </p:cNvPr>
          <p:cNvSpPr>
            <a:spLocks noGrp="1"/>
          </p:cNvSpPr>
          <p:nvPr>
            <p:ph type="body" idx="12"/>
          </p:nvPr>
        </p:nvSpPr>
        <p:spPr>
          <a:xfrm>
            <a:off x="891025" y="3002508"/>
            <a:ext cx="4155688" cy="461816"/>
          </a:xfrm>
        </p:spPr>
        <p:txBody>
          <a:bodyPr>
            <a:noAutofit/>
          </a:bodyPr>
          <a:lstStyle/>
          <a:p>
            <a:r>
              <a:rPr lang="en-AU" sz="1600" dirty="0">
                <a:latin typeface="Calibri" panose="020F0502020204030204" pitchFamily="34" charset="0"/>
                <a:cs typeface="Calibri" panose="020F0502020204030204" pitchFamily="34" charset="0"/>
              </a:rPr>
              <a:t>Artur Grigorev (3rd year PhD student, FEIT, UTS)</a:t>
            </a:r>
          </a:p>
          <a:p>
            <a:r>
              <a:rPr lang="en-AU" sz="1600" dirty="0">
                <a:latin typeface="Calibri" panose="020F0502020204030204" pitchFamily="34" charset="0"/>
                <a:cs typeface="Calibri" panose="020F0502020204030204" pitchFamily="34" charset="0"/>
              </a:rPr>
              <a:t>	</a:t>
            </a:r>
            <a:r>
              <a:rPr lang="en-AU" sz="1600" u="sng" dirty="0">
                <a:latin typeface="Calibri" panose="020F0502020204030204" pitchFamily="34" charset="0"/>
                <a:cs typeface="Calibri" panose="020F0502020204030204" pitchFamily="34" charset="0"/>
              </a:rPr>
              <a:t>Artur.Grigorev@student.uts.edu.au</a:t>
            </a:r>
          </a:p>
        </p:txBody>
      </p:sp>
      <p:pic>
        <p:nvPicPr>
          <p:cNvPr id="5" name="Picture 4" descr="A red and white sign&#10;&#10;Description automatically generated with medium confidence">
            <a:extLst>
              <a:ext uri="{FF2B5EF4-FFF2-40B4-BE49-F238E27FC236}">
                <a16:creationId xmlns:a16="http://schemas.microsoft.com/office/drawing/2014/main" id="{1B4590C2-6A96-EA46-4B1D-9FA05A03A469}"/>
              </a:ext>
            </a:extLst>
          </p:cNvPr>
          <p:cNvPicPr>
            <a:picLocks noChangeAspect="1"/>
          </p:cNvPicPr>
          <p:nvPr/>
        </p:nvPicPr>
        <p:blipFill>
          <a:blip r:embed="rId3"/>
          <a:stretch>
            <a:fillRect/>
          </a:stretch>
        </p:blipFill>
        <p:spPr>
          <a:xfrm>
            <a:off x="1667745" y="447332"/>
            <a:ext cx="1870585" cy="565131"/>
          </a:xfrm>
          <a:prstGeom prst="rect">
            <a:avLst/>
          </a:prstGeom>
        </p:spPr>
      </p:pic>
      <p:pic>
        <p:nvPicPr>
          <p:cNvPr id="4" name="Picture 3" descr="Logo, icon&#10;&#10;Description automatically generated">
            <a:extLst>
              <a:ext uri="{FF2B5EF4-FFF2-40B4-BE49-F238E27FC236}">
                <a16:creationId xmlns:a16="http://schemas.microsoft.com/office/drawing/2014/main" id="{4F99CF93-97D7-5996-B4AC-DA9031A802F7}"/>
              </a:ext>
            </a:extLst>
          </p:cNvPr>
          <p:cNvPicPr>
            <a:picLocks noChangeAspect="1"/>
          </p:cNvPicPr>
          <p:nvPr/>
        </p:nvPicPr>
        <p:blipFill>
          <a:blip r:embed="rId4"/>
          <a:stretch>
            <a:fillRect/>
          </a:stretch>
        </p:blipFill>
        <p:spPr>
          <a:xfrm>
            <a:off x="4097286" y="255183"/>
            <a:ext cx="949427" cy="949427"/>
          </a:xfrm>
          <a:prstGeom prst="rect">
            <a:avLst/>
          </a:prstGeom>
        </p:spPr>
      </p:pic>
    </p:spTree>
    <p:extLst>
      <p:ext uri="{BB962C8B-B14F-4D97-AF65-F5344CB8AC3E}">
        <p14:creationId xmlns:p14="http://schemas.microsoft.com/office/powerpoint/2010/main" val="3875091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185915" y="137542"/>
            <a:ext cx="6897758"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Outcome #3</a:t>
            </a:r>
            <a:br>
              <a:rPr lang="en-US" sz="2400" dirty="0">
                <a:solidFill>
                  <a:schemeClr val="bg1"/>
                </a:solidFill>
                <a:latin typeface="Calibri Light" panose="020F0302020204030204" pitchFamily="34" charset="0"/>
                <a:cs typeface="Calibri Light" panose="020F0302020204030204" pitchFamily="34" charset="0"/>
              </a:rPr>
            </a:br>
            <a:r>
              <a:rPr lang="en-US" sz="2400" dirty="0">
                <a:solidFill>
                  <a:schemeClr val="bg1"/>
                </a:solidFill>
                <a:latin typeface="Calibri Light" panose="020F0302020204030204" pitchFamily="34" charset="0"/>
                <a:cs typeface="Calibri Light" panose="020F0302020204030204" pitchFamily="34" charset="0"/>
              </a:rPr>
              <a:t>Traffic Accident Detection and </a:t>
            </a:r>
            <a:br>
              <a:rPr lang="en-US" sz="2400" dirty="0">
                <a:solidFill>
                  <a:schemeClr val="bg1"/>
                </a:solidFill>
                <a:latin typeface="Calibri Light" panose="020F0302020204030204" pitchFamily="34" charset="0"/>
                <a:cs typeface="Calibri Light" panose="020F0302020204030204" pitchFamily="34" charset="0"/>
              </a:rPr>
            </a:br>
            <a:r>
              <a:rPr lang="en-US" sz="2400" dirty="0">
                <a:solidFill>
                  <a:schemeClr val="bg1"/>
                </a:solidFill>
                <a:latin typeface="Calibri Light" panose="020F0302020204030204" pitchFamily="34" charset="0"/>
                <a:cs typeface="Calibri Light" panose="020F0302020204030204" pitchFamily="34" charset="0"/>
              </a:rPr>
              <a:t>Segmentation</a:t>
            </a:r>
            <a:br>
              <a:rPr lang="en-US" sz="2800" dirty="0">
                <a:solidFill>
                  <a:schemeClr val="bg1"/>
                </a:solidFill>
                <a:latin typeface="Calibri Light" panose="020F0302020204030204" pitchFamily="34" charset="0"/>
                <a:cs typeface="Calibri Light" panose="020F0302020204030204" pitchFamily="34" charset="0"/>
              </a:rPr>
            </a:br>
            <a:r>
              <a:rPr lang="en-US" sz="2800" dirty="0" err="1">
                <a:solidFill>
                  <a:schemeClr val="bg1"/>
                </a:solidFill>
                <a:latin typeface="Calibri Light" panose="020F0302020204030204" pitchFamily="34" charset="0"/>
                <a:cs typeface="Calibri Light" panose="020F0302020204030204" pitchFamily="34" charset="0"/>
              </a:rPr>
              <a:t>PeMS</a:t>
            </a:r>
            <a:r>
              <a:rPr lang="en-US" sz="2800" dirty="0">
                <a:solidFill>
                  <a:schemeClr val="bg1"/>
                </a:solidFill>
                <a:latin typeface="Calibri Light" panose="020F0302020204030204" pitchFamily="34" charset="0"/>
                <a:cs typeface="Calibri Light" panose="020F0302020204030204" pitchFamily="34" charset="0"/>
              </a:rPr>
              <a:t> + CTADS</a:t>
            </a:r>
            <a:endParaRPr lang="en-US" sz="2800" dirty="0">
              <a:solidFill>
                <a:srgbClr val="00ADF0"/>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66D0A83A-EEBD-B8CD-91D9-CBA18FA2B195}"/>
              </a:ext>
            </a:extLst>
          </p:cNvPr>
          <p:cNvSpPr txBox="1"/>
          <p:nvPr/>
        </p:nvSpPr>
        <p:spPr>
          <a:xfrm>
            <a:off x="4408585" y="1969844"/>
            <a:ext cx="4572000" cy="1865126"/>
          </a:xfrm>
          <a:prstGeom prst="rect">
            <a:avLst/>
          </a:prstGeom>
          <a:noFill/>
        </p:spPr>
        <p:txBody>
          <a:bodyPr wrap="square">
            <a:spAutoFit/>
          </a:bodyPr>
          <a:lstStyle/>
          <a:p>
            <a:pPr marL="0" indent="0" algn="ctr">
              <a:spcBef>
                <a:spcPct val="40000"/>
              </a:spcBef>
              <a:buNone/>
            </a:pPr>
            <a:r>
              <a:rPr lang="en-US" sz="1600" dirty="0">
                <a:latin typeface="Arial" panose="020B0604020202020204" pitchFamily="34" charset="0"/>
              </a:rPr>
              <a:t>Topic:</a:t>
            </a:r>
          </a:p>
          <a:p>
            <a:pPr marL="0" indent="0">
              <a:spcBef>
                <a:spcPct val="40000"/>
              </a:spcBef>
              <a:buNone/>
            </a:pPr>
            <a:r>
              <a:rPr lang="en-US" sz="1600" dirty="0">
                <a:latin typeface="Arial" panose="020B0604020202020204" pitchFamily="34" charset="0"/>
              </a:rPr>
              <a:t>D</a:t>
            </a:r>
            <a:r>
              <a:rPr lang="en-US" sz="1600" dirty="0">
                <a:effectLst/>
                <a:latin typeface="Arial" panose="020B0604020202020204" pitchFamily="34" charset="0"/>
              </a:rPr>
              <a:t>etection, segmentation and extraction of observed disruptions in the traffic speed and association with traffic accident reports.</a:t>
            </a:r>
          </a:p>
          <a:p>
            <a:pPr marL="0" indent="0">
              <a:spcBef>
                <a:spcPct val="40000"/>
              </a:spcBef>
              <a:buNone/>
            </a:pPr>
            <a:r>
              <a:rPr lang="en-US" sz="1600" dirty="0">
                <a:latin typeface="Arial" panose="020B0604020202020204" pitchFamily="34" charset="0"/>
              </a:rPr>
              <a:t>Purpose: In</a:t>
            </a:r>
            <a:r>
              <a:rPr lang="en-US" sz="1600" dirty="0">
                <a:effectLst/>
                <a:latin typeface="Arial" panose="020B0604020202020204" pitchFamily="34" charset="0"/>
              </a:rPr>
              <a:t>cident impact analysis with precision.</a:t>
            </a:r>
          </a:p>
          <a:p>
            <a:pPr marL="0" indent="0">
              <a:spcBef>
                <a:spcPct val="40000"/>
              </a:spcBef>
              <a:buNone/>
            </a:pPr>
            <a:r>
              <a:rPr lang="en-US" sz="1600" dirty="0">
                <a:latin typeface="Arial" panose="020B0604020202020204" pitchFamily="34" charset="0"/>
              </a:rPr>
              <a:t>Corrected incident durations.</a:t>
            </a:r>
            <a:endParaRPr lang="en-US" sz="1600" dirty="0">
              <a:effectLst/>
              <a:latin typeface="Arial" panose="020B0604020202020204" pitchFamily="34" charset="0"/>
            </a:endParaRPr>
          </a:p>
        </p:txBody>
      </p:sp>
      <p:sp>
        <p:nvSpPr>
          <p:cNvPr id="15" name="TextBox 14">
            <a:extLst>
              <a:ext uri="{FF2B5EF4-FFF2-40B4-BE49-F238E27FC236}">
                <a16:creationId xmlns:a16="http://schemas.microsoft.com/office/drawing/2014/main" id="{4D30698C-0B15-ACBA-F08A-3E351A54855C}"/>
              </a:ext>
            </a:extLst>
          </p:cNvPr>
          <p:cNvSpPr txBox="1"/>
          <p:nvPr/>
        </p:nvSpPr>
        <p:spPr>
          <a:xfrm>
            <a:off x="3546621" y="4095712"/>
            <a:ext cx="5247863" cy="577081"/>
          </a:xfrm>
          <a:prstGeom prst="rect">
            <a:avLst/>
          </a:prstGeom>
          <a:noFill/>
        </p:spPr>
        <p:txBody>
          <a:bodyPr wrap="square">
            <a:spAutoFit/>
          </a:bodyPr>
          <a:lstStyle/>
          <a:p>
            <a:r>
              <a:rPr lang="en-US" sz="1050" b="1" i="1" u="sng" dirty="0"/>
              <a:t>Conference (accepted) paper:</a:t>
            </a:r>
            <a:r>
              <a:rPr lang="en-US" sz="1050" b="1" i="1" dirty="0"/>
              <a:t> </a:t>
            </a:r>
            <a:r>
              <a:rPr lang="en-US" sz="1050" dirty="0"/>
              <a:t>Grigorev, A., Mihaita, A.S., Saleh, K., Chen, F., The Integrated Analysis of Accident Reports and Traffic Flow Data Sets With Early Traffic Disruption Detection and Segmentation, TRB 2023, Washington D.C. </a:t>
            </a:r>
            <a:endParaRPr lang="en-US" sz="1050" i="1" dirty="0"/>
          </a:p>
        </p:txBody>
      </p:sp>
      <p:pic>
        <p:nvPicPr>
          <p:cNvPr id="11" name="Picture 10">
            <a:extLst>
              <a:ext uri="{FF2B5EF4-FFF2-40B4-BE49-F238E27FC236}">
                <a16:creationId xmlns:a16="http://schemas.microsoft.com/office/drawing/2014/main" id="{50A79F0E-40A1-AA48-40C8-1BF1B4CCC6F9}"/>
              </a:ext>
            </a:extLst>
          </p:cNvPr>
          <p:cNvPicPr>
            <a:picLocks noChangeAspect="1"/>
          </p:cNvPicPr>
          <p:nvPr/>
        </p:nvPicPr>
        <p:blipFill>
          <a:blip r:embed="rId2"/>
          <a:stretch>
            <a:fillRect/>
          </a:stretch>
        </p:blipFill>
        <p:spPr>
          <a:xfrm>
            <a:off x="4847376" y="147501"/>
            <a:ext cx="3827068" cy="1628536"/>
          </a:xfrm>
          <a:prstGeom prst="roundRect">
            <a:avLst>
              <a:gd name="adj" fmla="val 77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0312A24-C481-A24E-2542-807C21E74265}"/>
              </a:ext>
            </a:extLst>
          </p:cNvPr>
          <p:cNvPicPr>
            <a:picLocks noChangeAspect="1"/>
          </p:cNvPicPr>
          <p:nvPr/>
        </p:nvPicPr>
        <p:blipFill>
          <a:blip r:embed="rId3"/>
          <a:stretch>
            <a:fillRect/>
          </a:stretch>
        </p:blipFill>
        <p:spPr>
          <a:xfrm>
            <a:off x="154309" y="1980535"/>
            <a:ext cx="4254275" cy="2014688"/>
          </a:xfrm>
          <a:prstGeom prst="rect">
            <a:avLst/>
          </a:prstGeom>
        </p:spPr>
      </p:pic>
      <p:sp>
        <p:nvSpPr>
          <p:cNvPr id="5" name="TextBox 4">
            <a:extLst>
              <a:ext uri="{FF2B5EF4-FFF2-40B4-BE49-F238E27FC236}">
                <a16:creationId xmlns:a16="http://schemas.microsoft.com/office/drawing/2014/main" id="{D8FE3CA7-513A-8365-B205-B7F23EA60394}"/>
              </a:ext>
            </a:extLst>
          </p:cNvPr>
          <p:cNvSpPr txBox="1"/>
          <p:nvPr/>
        </p:nvSpPr>
        <p:spPr>
          <a:xfrm>
            <a:off x="55456" y="1765047"/>
            <a:ext cx="343364" cy="307777"/>
          </a:xfrm>
          <a:prstGeom prst="rect">
            <a:avLst/>
          </a:prstGeom>
          <a:noFill/>
        </p:spPr>
        <p:txBody>
          <a:bodyPr wrap="none" rtlCol="0">
            <a:spAutoFit/>
          </a:bodyPr>
          <a:lstStyle/>
          <a:p>
            <a:r>
              <a:rPr lang="en-US" sz="1400" b="1" dirty="0">
                <a:solidFill>
                  <a:srgbClr val="0070C0"/>
                </a:solidFill>
              </a:rPr>
              <a:t>1)</a:t>
            </a:r>
          </a:p>
        </p:txBody>
      </p:sp>
      <p:sp>
        <p:nvSpPr>
          <p:cNvPr id="7" name="TextBox 6">
            <a:extLst>
              <a:ext uri="{FF2B5EF4-FFF2-40B4-BE49-F238E27FC236}">
                <a16:creationId xmlns:a16="http://schemas.microsoft.com/office/drawing/2014/main" id="{3F4A7468-F270-6E7A-A926-88B3A17D3841}"/>
              </a:ext>
            </a:extLst>
          </p:cNvPr>
          <p:cNvSpPr txBox="1"/>
          <p:nvPr/>
        </p:nvSpPr>
        <p:spPr>
          <a:xfrm>
            <a:off x="4836335" y="113502"/>
            <a:ext cx="343364" cy="307777"/>
          </a:xfrm>
          <a:prstGeom prst="rect">
            <a:avLst/>
          </a:prstGeom>
          <a:noFill/>
        </p:spPr>
        <p:txBody>
          <a:bodyPr wrap="none" rtlCol="0">
            <a:spAutoFit/>
          </a:bodyPr>
          <a:lstStyle/>
          <a:p>
            <a:r>
              <a:rPr lang="en-US" sz="1400" b="1" dirty="0">
                <a:solidFill>
                  <a:srgbClr val="0070C0"/>
                </a:solidFill>
              </a:rPr>
              <a:t>2)</a:t>
            </a:r>
          </a:p>
        </p:txBody>
      </p:sp>
    </p:spTree>
    <p:extLst>
      <p:ext uri="{BB962C8B-B14F-4D97-AF65-F5344CB8AC3E}">
        <p14:creationId xmlns:p14="http://schemas.microsoft.com/office/powerpoint/2010/main" val="323207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FE2C6B-1FD1-E2C0-CB02-272F9867C708}"/>
              </a:ext>
            </a:extLst>
          </p:cNvPr>
          <p:cNvSpPr txBox="1">
            <a:spLocks/>
          </p:cNvSpPr>
          <p:nvPr/>
        </p:nvSpPr>
        <p:spPr>
          <a:xfrm>
            <a:off x="226612" y="230886"/>
            <a:ext cx="6054107" cy="331293"/>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800" b="0" dirty="0">
                <a:solidFill>
                  <a:schemeClr val="bg1"/>
                </a:solidFill>
                <a:latin typeface="Calibri" panose="020F0502020204030204" pitchFamily="34" charset="0"/>
                <a:cs typeface="Calibri" panose="020F0502020204030204" pitchFamily="34" charset="0"/>
              </a:rPr>
              <a:t>How to measure the traffic incident impact?</a:t>
            </a:r>
          </a:p>
        </p:txBody>
      </p:sp>
      <p:sp>
        <p:nvSpPr>
          <p:cNvPr id="9" name="TextBox 8">
            <a:extLst>
              <a:ext uri="{FF2B5EF4-FFF2-40B4-BE49-F238E27FC236}">
                <a16:creationId xmlns:a16="http://schemas.microsoft.com/office/drawing/2014/main" id="{10EA5450-1A23-0205-A745-115D6D89B49E}"/>
              </a:ext>
            </a:extLst>
          </p:cNvPr>
          <p:cNvSpPr txBox="1"/>
          <p:nvPr/>
        </p:nvSpPr>
        <p:spPr>
          <a:xfrm>
            <a:off x="7557035" y="6016086"/>
            <a:ext cx="4036039" cy="430887"/>
          </a:xfrm>
          <a:prstGeom prst="rect">
            <a:avLst/>
          </a:prstGeom>
          <a:noFill/>
        </p:spPr>
        <p:txBody>
          <a:bodyPr wrap="square" rtlCol="0">
            <a:spAutoFit/>
          </a:bodyPr>
          <a:lstStyle/>
          <a:p>
            <a:r>
              <a:rPr lang="en-US" sz="1100" dirty="0"/>
              <a:t>^ - metric value normalized at each station separately, among all measurements at this station</a:t>
            </a:r>
          </a:p>
        </p:txBody>
      </p:sp>
      <p:pic>
        <p:nvPicPr>
          <p:cNvPr id="17" name="Picture 16">
            <a:extLst>
              <a:ext uri="{FF2B5EF4-FFF2-40B4-BE49-F238E27FC236}">
                <a16:creationId xmlns:a16="http://schemas.microsoft.com/office/drawing/2014/main" id="{DF252124-AE3C-C4F5-134A-BA7BCADB9AFB}"/>
              </a:ext>
            </a:extLst>
          </p:cNvPr>
          <p:cNvPicPr>
            <a:picLocks noChangeAspect="1"/>
          </p:cNvPicPr>
          <p:nvPr/>
        </p:nvPicPr>
        <p:blipFill>
          <a:blip r:embed="rId2"/>
          <a:stretch>
            <a:fillRect/>
          </a:stretch>
        </p:blipFill>
        <p:spPr>
          <a:xfrm>
            <a:off x="6432605" y="294101"/>
            <a:ext cx="1927553" cy="1093324"/>
          </a:xfrm>
          <a:prstGeom prst="rect">
            <a:avLst/>
          </a:prstGeom>
        </p:spPr>
      </p:pic>
      <p:pic>
        <p:nvPicPr>
          <p:cNvPr id="18" name="Picture 17" descr="Diagram&#10;&#10;Description automatically generated with medium confidence">
            <a:extLst>
              <a:ext uri="{FF2B5EF4-FFF2-40B4-BE49-F238E27FC236}">
                <a16:creationId xmlns:a16="http://schemas.microsoft.com/office/drawing/2014/main" id="{40490654-365E-017F-62D1-99B8A1E08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428" y="1716956"/>
            <a:ext cx="4154695" cy="2374111"/>
          </a:xfrm>
          <a:prstGeom prst="rect">
            <a:avLst/>
          </a:prstGeom>
        </p:spPr>
      </p:pic>
      <p:sp>
        <p:nvSpPr>
          <p:cNvPr id="19" name="TextBox 18">
            <a:extLst>
              <a:ext uri="{FF2B5EF4-FFF2-40B4-BE49-F238E27FC236}">
                <a16:creationId xmlns:a16="http://schemas.microsoft.com/office/drawing/2014/main" id="{2DB666C9-AD5F-B8F6-5CC9-5900D7194A94}"/>
              </a:ext>
            </a:extLst>
          </p:cNvPr>
          <p:cNvSpPr txBox="1"/>
          <p:nvPr/>
        </p:nvSpPr>
        <p:spPr>
          <a:xfrm>
            <a:off x="4572000" y="4066568"/>
            <a:ext cx="4609063" cy="415498"/>
          </a:xfrm>
          <a:prstGeom prst="rect">
            <a:avLst/>
          </a:prstGeom>
          <a:noFill/>
        </p:spPr>
        <p:txBody>
          <a:bodyPr wrap="square">
            <a:spAutoFit/>
          </a:bodyPr>
          <a:lstStyle/>
          <a:p>
            <a:r>
              <a:rPr lang="en-US" sz="1050" i="1" dirty="0" err="1"/>
              <a:t>Nakazato</a:t>
            </a:r>
            <a:r>
              <a:rPr lang="en-US" sz="1050" i="1" dirty="0"/>
              <a:t>, </a:t>
            </a:r>
            <a:r>
              <a:rPr lang="en-US" sz="1050" i="1" dirty="0" err="1"/>
              <a:t>Muka</a:t>
            </a:r>
            <a:r>
              <a:rPr lang="en-US" sz="1050" i="1" dirty="0"/>
              <a:t> &amp; Ito, </a:t>
            </a:r>
            <a:r>
              <a:rPr lang="en-US" sz="1050" i="1" dirty="0" err="1"/>
              <a:t>Sousuke</a:t>
            </a:r>
            <a:r>
              <a:rPr lang="en-US" sz="1050" i="1" dirty="0"/>
              <a:t>. (2021). Geometrical aspects of entropy production in stochastic thermodynamics based on Wasserstein distance. </a:t>
            </a:r>
          </a:p>
        </p:txBody>
      </p:sp>
      <p:sp>
        <p:nvSpPr>
          <p:cNvPr id="21" name="TextBox 20">
            <a:extLst>
              <a:ext uri="{FF2B5EF4-FFF2-40B4-BE49-F238E27FC236}">
                <a16:creationId xmlns:a16="http://schemas.microsoft.com/office/drawing/2014/main" id="{D73301FC-0EF3-EF4A-E7A5-B61AB75C14C7}"/>
              </a:ext>
            </a:extLst>
          </p:cNvPr>
          <p:cNvSpPr txBox="1"/>
          <p:nvPr/>
        </p:nvSpPr>
        <p:spPr>
          <a:xfrm>
            <a:off x="226612" y="1812104"/>
            <a:ext cx="4431893" cy="2462213"/>
          </a:xfrm>
          <a:prstGeom prst="rect">
            <a:avLst/>
          </a:prstGeom>
          <a:noFill/>
        </p:spPr>
        <p:txBody>
          <a:bodyPr wrap="square">
            <a:spAutoFit/>
          </a:bodyPr>
          <a:lstStyle/>
          <a:p>
            <a:r>
              <a:rPr lang="en-US" sz="1400" dirty="0" err="1">
                <a:latin typeface="Calibri" panose="020F0502020204030204" pitchFamily="34" charset="0"/>
                <a:cs typeface="Calibri" panose="020F0502020204030204" pitchFamily="34" charset="0"/>
              </a:rPr>
              <a:t>Wesserstein</a:t>
            </a:r>
            <a:r>
              <a:rPr lang="en-US" sz="1400" dirty="0">
                <a:latin typeface="Calibri" panose="020F0502020204030204" pitchFamily="34" charset="0"/>
                <a:cs typeface="Calibri" panose="020F0502020204030204" pitchFamily="34" charset="0"/>
              </a:rPr>
              <a:t> Distance – “minimum amount of work necessary to change one shape into another shape”.</a:t>
            </a:r>
          </a:p>
          <a:p>
            <a:endParaRPr lang="en-US" sz="1400" dirty="0">
              <a:latin typeface="Calibri" panose="020F0502020204030204" pitchFamily="34" charset="0"/>
              <a:cs typeface="Calibri" panose="020F0502020204030204" pitchFamily="34" charset="0"/>
            </a:endParaRPr>
          </a:p>
          <a:p>
            <a:pPr marL="342900" indent="-342900">
              <a:buAutoNum type="arabicParenR"/>
            </a:pPr>
            <a:r>
              <a:rPr lang="en-US" sz="1400" dirty="0">
                <a:latin typeface="Calibri" panose="020F0502020204030204" pitchFamily="34" charset="0"/>
                <a:cs typeface="Calibri" panose="020F0502020204030204" pitchFamily="34" charset="0"/>
              </a:rPr>
              <a:t>Speed/flow impact can be represented as a cumulative difference within time frame.</a:t>
            </a:r>
            <a:br>
              <a:rPr lang="en-US" sz="14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a:p>
            <a:pPr marL="342900" indent="-342900">
              <a:buAutoNum type="arabicParenR"/>
            </a:pPr>
            <a:r>
              <a:rPr lang="en-US" sz="1400" dirty="0">
                <a:latin typeface="Calibri" panose="020F0502020204030204" pitchFamily="34" charset="0"/>
                <a:cs typeface="Calibri" panose="020F0502020204030204" pitchFamily="34" charset="0"/>
              </a:rPr>
              <a:t>This difference can be estimated using various metrics. Most fitting to the task is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Wasserstein distance, which can be formulated as amount of work produced by traffic incident to alter the traffic state.</a:t>
            </a:r>
          </a:p>
        </p:txBody>
      </p:sp>
    </p:spTree>
    <p:extLst>
      <p:ext uri="{BB962C8B-B14F-4D97-AF65-F5344CB8AC3E}">
        <p14:creationId xmlns:p14="http://schemas.microsoft.com/office/powerpoint/2010/main" val="1246022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4">
            <a:extLst>
              <a:ext uri="{FF2B5EF4-FFF2-40B4-BE49-F238E27FC236}">
                <a16:creationId xmlns:a16="http://schemas.microsoft.com/office/drawing/2014/main" id="{33342B92-016C-0551-AE64-4550B6EED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796" y="1444747"/>
            <a:ext cx="6476031" cy="322832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6FE2C6B-1FD1-E2C0-CB02-272F9867C708}"/>
              </a:ext>
            </a:extLst>
          </p:cNvPr>
          <p:cNvSpPr txBox="1">
            <a:spLocks/>
          </p:cNvSpPr>
          <p:nvPr/>
        </p:nvSpPr>
        <p:spPr>
          <a:xfrm>
            <a:off x="378498" y="294101"/>
            <a:ext cx="6761773" cy="331293"/>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Difference between recorded speed and daily speed profile</a:t>
            </a:r>
          </a:p>
        </p:txBody>
      </p:sp>
      <p:sp>
        <p:nvSpPr>
          <p:cNvPr id="9" name="TextBox 8">
            <a:extLst>
              <a:ext uri="{FF2B5EF4-FFF2-40B4-BE49-F238E27FC236}">
                <a16:creationId xmlns:a16="http://schemas.microsoft.com/office/drawing/2014/main" id="{10EA5450-1A23-0205-A745-115D6D89B49E}"/>
              </a:ext>
            </a:extLst>
          </p:cNvPr>
          <p:cNvSpPr txBox="1"/>
          <p:nvPr/>
        </p:nvSpPr>
        <p:spPr>
          <a:xfrm>
            <a:off x="7557035" y="6016086"/>
            <a:ext cx="4036039" cy="430887"/>
          </a:xfrm>
          <a:prstGeom prst="rect">
            <a:avLst/>
          </a:prstGeom>
          <a:noFill/>
        </p:spPr>
        <p:txBody>
          <a:bodyPr wrap="square" rtlCol="0">
            <a:spAutoFit/>
          </a:bodyPr>
          <a:lstStyle/>
          <a:p>
            <a:r>
              <a:rPr lang="en-US" sz="1100" dirty="0"/>
              <a:t>^ - metric value normalized at each station separately, among all measurements at this station</a:t>
            </a:r>
          </a:p>
        </p:txBody>
      </p:sp>
      <p:sp>
        <p:nvSpPr>
          <p:cNvPr id="15" name="Rectangle 14">
            <a:extLst>
              <a:ext uri="{FF2B5EF4-FFF2-40B4-BE49-F238E27FC236}">
                <a16:creationId xmlns:a16="http://schemas.microsoft.com/office/drawing/2014/main" id="{5E35F666-779C-14FC-DC09-F601FD92EEFF}"/>
              </a:ext>
            </a:extLst>
          </p:cNvPr>
          <p:cNvSpPr/>
          <p:nvPr/>
        </p:nvSpPr>
        <p:spPr>
          <a:xfrm>
            <a:off x="4835484" y="2001795"/>
            <a:ext cx="628151" cy="2187141"/>
          </a:xfrm>
          <a:prstGeom prst="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5DC9ACC7-345F-8A08-B8C2-BF6B7A4FD702}"/>
              </a:ext>
            </a:extLst>
          </p:cNvPr>
          <p:cNvSpPr txBox="1"/>
          <p:nvPr/>
        </p:nvSpPr>
        <p:spPr>
          <a:xfrm>
            <a:off x="902049" y="816357"/>
            <a:ext cx="6928500" cy="646331"/>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The difference estimated using 30 minutes (6 intervals) moving window.</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The difference calculated can indicate the traffic disruption.</a:t>
            </a:r>
          </a:p>
        </p:txBody>
      </p:sp>
    </p:spTree>
    <p:extLst>
      <p:ext uri="{BB962C8B-B14F-4D97-AF65-F5344CB8AC3E}">
        <p14:creationId xmlns:p14="http://schemas.microsoft.com/office/powerpoint/2010/main" val="335693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5CC37-96B9-9FA5-D402-29754BE9E824}"/>
              </a:ext>
            </a:extLst>
          </p:cNvPr>
          <p:cNvSpPr txBox="1">
            <a:spLocks/>
          </p:cNvSpPr>
          <p:nvPr/>
        </p:nvSpPr>
        <p:spPr>
          <a:xfrm>
            <a:off x="349558" y="231409"/>
            <a:ext cx="10326658" cy="467226"/>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Fundamental speed-flow diagrams with WD coloring (30-minute window)</a:t>
            </a:r>
          </a:p>
        </p:txBody>
      </p:sp>
      <p:pic>
        <p:nvPicPr>
          <p:cNvPr id="2" name="media2">
            <a:hlinkClick r:id="" action="ppaction://media"/>
            <a:extLst>
              <a:ext uri="{FF2B5EF4-FFF2-40B4-BE49-F238E27FC236}">
                <a16:creationId xmlns:a16="http://schemas.microsoft.com/office/drawing/2014/main" id="{68AD9812-D872-4F7F-6456-565D085EEF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1017" y="782466"/>
            <a:ext cx="6650632" cy="3879536"/>
          </a:xfrm>
          <a:prstGeom prst="rect">
            <a:avLst/>
          </a:prstGeom>
        </p:spPr>
      </p:pic>
    </p:spTree>
    <p:extLst>
      <p:ext uri="{BB962C8B-B14F-4D97-AF65-F5344CB8AC3E}">
        <p14:creationId xmlns:p14="http://schemas.microsoft.com/office/powerpoint/2010/main" val="22818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812D10-F825-6FDA-49FC-B7352745E4EF}"/>
              </a:ext>
            </a:extLst>
          </p:cNvPr>
          <p:cNvSpPr txBox="1">
            <a:spLocks/>
          </p:cNvSpPr>
          <p:nvPr/>
        </p:nvSpPr>
        <p:spPr>
          <a:xfrm>
            <a:off x="323395" y="235741"/>
            <a:ext cx="10326687" cy="468313"/>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err="1">
                <a:solidFill>
                  <a:schemeClr val="bg1"/>
                </a:solidFill>
                <a:latin typeface="Calibri Light" panose="020F0302020204030204" pitchFamily="34" charset="0"/>
                <a:cs typeface="Calibri Light" panose="020F0302020204030204" pitchFamily="34" charset="0"/>
              </a:rPr>
              <a:t>ForceAtlas</a:t>
            </a:r>
            <a:r>
              <a:rPr lang="en-US" sz="2400" dirty="0">
                <a:solidFill>
                  <a:schemeClr val="bg1"/>
                </a:solidFill>
                <a:latin typeface="Calibri Light" panose="020F0302020204030204" pitchFamily="34" charset="0"/>
                <a:cs typeface="Calibri Light" panose="020F0302020204030204" pitchFamily="34" charset="0"/>
              </a:rPr>
              <a:t> for PEMS-08 graph representation / animation</a:t>
            </a:r>
          </a:p>
        </p:txBody>
      </p:sp>
      <p:pic>
        <p:nvPicPr>
          <p:cNvPr id="2" name="Picture 1">
            <a:extLst>
              <a:ext uri="{FF2B5EF4-FFF2-40B4-BE49-F238E27FC236}">
                <a16:creationId xmlns:a16="http://schemas.microsoft.com/office/drawing/2014/main" id="{6D7D1686-76BC-17BE-71E7-8DC97E349456}"/>
              </a:ext>
            </a:extLst>
          </p:cNvPr>
          <p:cNvPicPr>
            <a:picLocks noChangeAspect="1"/>
          </p:cNvPicPr>
          <p:nvPr/>
        </p:nvPicPr>
        <p:blipFill>
          <a:blip r:embed="rId4">
            <a:alphaModFix/>
          </a:blip>
          <a:stretch>
            <a:fillRect/>
          </a:stretch>
        </p:blipFill>
        <p:spPr>
          <a:xfrm>
            <a:off x="92517" y="1698741"/>
            <a:ext cx="3521180" cy="3145456"/>
          </a:xfrm>
          <a:prstGeom prst="rect">
            <a:avLst/>
          </a:prstGeom>
        </p:spPr>
      </p:pic>
      <p:pic>
        <p:nvPicPr>
          <p:cNvPr id="4" name="media1">
            <a:hlinkClick r:id="" action="ppaction://media"/>
            <a:extLst>
              <a:ext uri="{FF2B5EF4-FFF2-40B4-BE49-F238E27FC236}">
                <a16:creationId xmlns:a16="http://schemas.microsoft.com/office/drawing/2014/main" id="{20072448-7327-43D0-ABB1-BC433C949F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13697" y="1068328"/>
            <a:ext cx="5530303" cy="4147727"/>
          </a:xfrm>
          <a:prstGeom prst="rect">
            <a:avLst/>
          </a:prstGeom>
        </p:spPr>
      </p:pic>
    </p:spTree>
    <p:extLst>
      <p:ext uri="{BB962C8B-B14F-4D97-AF65-F5344CB8AC3E}">
        <p14:creationId xmlns:p14="http://schemas.microsoft.com/office/powerpoint/2010/main" val="21322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The problem of Traffic Incident Impact Prediction. Conventional approach</a:t>
            </a:r>
          </a:p>
        </p:txBody>
      </p:sp>
      <p:sp>
        <p:nvSpPr>
          <p:cNvPr id="21" name="TextBox 20">
            <a:extLst>
              <a:ext uri="{FF2B5EF4-FFF2-40B4-BE49-F238E27FC236}">
                <a16:creationId xmlns:a16="http://schemas.microsoft.com/office/drawing/2014/main" id="{D3078243-F5B3-72E6-8079-524E5F4007A5}"/>
              </a:ext>
            </a:extLst>
          </p:cNvPr>
          <p:cNvSpPr txBox="1"/>
          <p:nvPr/>
        </p:nvSpPr>
        <p:spPr>
          <a:xfrm>
            <a:off x="423327" y="763518"/>
            <a:ext cx="6305252" cy="523220"/>
          </a:xfrm>
          <a:prstGeom prst="rect">
            <a:avLst/>
          </a:prstGeom>
          <a:noFill/>
        </p:spPr>
        <p:txBody>
          <a:bodyPr wrap="none" rtlCol="0">
            <a:spAutoFit/>
          </a:bodyPr>
          <a:lstStyle/>
          <a:p>
            <a:r>
              <a:rPr lang="en-US" sz="1400" dirty="0">
                <a:solidFill>
                  <a:schemeClr val="bg1"/>
                </a:solidFill>
                <a:latin typeface="Calibri" panose="020F0502020204030204" pitchFamily="34" charset="0"/>
                <a:cs typeface="Calibri" panose="020F0502020204030204" pitchFamily="34" charset="0"/>
              </a:rPr>
              <a:t>The task of predicting the impact propagation.</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How traffic speed on adjacent stations will affect traffic speed at the current station.</a:t>
            </a:r>
          </a:p>
        </p:txBody>
      </p:sp>
      <p:pic>
        <p:nvPicPr>
          <p:cNvPr id="5" name="Picture 4">
            <a:extLst>
              <a:ext uri="{FF2B5EF4-FFF2-40B4-BE49-F238E27FC236}">
                <a16:creationId xmlns:a16="http://schemas.microsoft.com/office/drawing/2014/main" id="{9DA54638-BF8C-8E4F-C96A-7BC90BA2B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226" y="3169528"/>
            <a:ext cx="420403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D148EFF-F668-F4D4-E1AF-AB9AF0E88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75" y="3564446"/>
            <a:ext cx="4286526"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5F2CB06C-1204-FB28-0D3C-9F1AF7ABF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81" y="1922467"/>
            <a:ext cx="4204039" cy="11620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0189519-479B-17AA-E50A-9E86C6C0383A}"/>
              </a:ext>
            </a:extLst>
          </p:cNvPr>
          <p:cNvSpPr/>
          <p:nvPr/>
        </p:nvSpPr>
        <p:spPr>
          <a:xfrm>
            <a:off x="7001241" y="3262757"/>
            <a:ext cx="498763" cy="7573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29D56D-A4E7-0FBB-8CC9-3B9D0D7BBC44}"/>
              </a:ext>
            </a:extLst>
          </p:cNvPr>
          <p:cNvSpPr/>
          <p:nvPr/>
        </p:nvSpPr>
        <p:spPr>
          <a:xfrm>
            <a:off x="5719672" y="3262757"/>
            <a:ext cx="1216785" cy="757382"/>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95B9DF-0C1B-BEBE-C1BE-85C58B087918}"/>
              </a:ext>
            </a:extLst>
          </p:cNvPr>
          <p:cNvSpPr/>
          <p:nvPr/>
        </p:nvSpPr>
        <p:spPr>
          <a:xfrm>
            <a:off x="1562214" y="1999794"/>
            <a:ext cx="1216785" cy="757382"/>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CDACC-99A3-4FCC-D0D8-2A95A4A54F6D}"/>
              </a:ext>
            </a:extLst>
          </p:cNvPr>
          <p:cNvSpPr/>
          <p:nvPr/>
        </p:nvSpPr>
        <p:spPr>
          <a:xfrm>
            <a:off x="1562213" y="3639010"/>
            <a:ext cx="1216785" cy="757382"/>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Curved 14">
            <a:extLst>
              <a:ext uri="{FF2B5EF4-FFF2-40B4-BE49-F238E27FC236}">
                <a16:creationId xmlns:a16="http://schemas.microsoft.com/office/drawing/2014/main" id="{A61970E1-4601-1782-3A7F-AF86B1531AED}"/>
              </a:ext>
            </a:extLst>
          </p:cNvPr>
          <p:cNvCxnSpPr>
            <a:stCxn id="12" idx="0"/>
            <a:endCxn id="10" idx="0"/>
          </p:cNvCxnSpPr>
          <p:nvPr/>
        </p:nvCxnSpPr>
        <p:spPr>
          <a:xfrm rot="16200000" flipH="1">
            <a:off x="4079133" y="91267"/>
            <a:ext cx="1262963" cy="5080016"/>
          </a:xfrm>
          <a:prstGeom prst="curvedConnector3">
            <a:avLst>
              <a:gd name="adj1" fmla="val -181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7055F5D8-13ED-FE73-8141-DF0B4D21D003}"/>
              </a:ext>
            </a:extLst>
          </p:cNvPr>
          <p:cNvCxnSpPr>
            <a:stCxn id="13" idx="0"/>
            <a:endCxn id="10" idx="0"/>
          </p:cNvCxnSpPr>
          <p:nvPr/>
        </p:nvCxnSpPr>
        <p:spPr>
          <a:xfrm rot="5400000" flipH="1" flipV="1">
            <a:off x="4522488" y="910876"/>
            <a:ext cx="376253" cy="5080017"/>
          </a:xfrm>
          <a:prstGeom prst="curvedConnector3">
            <a:avLst>
              <a:gd name="adj1" fmla="val 160757"/>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27AEAA4-CB43-BA32-1F5C-DF5DE4FCC566}"/>
              </a:ext>
            </a:extLst>
          </p:cNvPr>
          <p:cNvCxnSpPr>
            <a:stCxn id="11" idx="0"/>
            <a:endCxn id="10" idx="0"/>
          </p:cNvCxnSpPr>
          <p:nvPr/>
        </p:nvCxnSpPr>
        <p:spPr>
          <a:xfrm rot="5400000" flipH="1" flipV="1">
            <a:off x="6789344" y="2801478"/>
            <a:ext cx="12700" cy="922558"/>
          </a:xfrm>
          <a:prstGeom prst="curvedConnector3">
            <a:avLst>
              <a:gd name="adj1" fmla="val 1800000"/>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37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627F90-4E0E-D3C3-95B7-1FB2832D9491}"/>
                  </a:ext>
                </a:extLst>
              </p:cNvPr>
              <p:cNvSpPr txBox="1"/>
              <p:nvPr/>
            </p:nvSpPr>
            <p:spPr>
              <a:xfrm>
                <a:off x="731024" y="2343046"/>
                <a:ext cx="955198" cy="184666"/>
              </a:xfrm>
              <a:prstGeom prst="rect">
                <a:avLst/>
              </a:prstGeom>
              <a:noFill/>
            </p:spPr>
            <p:txBody>
              <a:bodyPr wrap="none" lIns="0" tIns="0" rIns="0" bIns="0" rtlCol="0">
                <a:spAutoFit/>
              </a:bodyPr>
              <a:lstStyle/>
              <a:p>
                <a:r>
                  <a:rPr lang="en-US" sz="1200" dirty="0"/>
                  <a:t>, </a:t>
                </a:r>
                <a14:m>
                  <m:oMath xmlns:m="http://schemas.openxmlformats.org/officeDocument/2006/math">
                    <m:r>
                      <a:rPr lang="en-US" sz="1100" i="1">
                        <a:latin typeface="Cambria Math" panose="02040503050406030204" pitchFamily="18" charset="0"/>
                      </a:rPr>
                      <m:t>𝑖</m:t>
                    </m:r>
                    <m:r>
                      <a:rPr lang="en-US" sz="1100" i="1">
                        <a:latin typeface="Cambria Math" panose="02040503050406030204" pitchFamily="18" charset="0"/>
                      </a:rPr>
                      <m:t> ∈{1.. </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𝑉𝐷𝑆</m:t>
                        </m:r>
                      </m:e>
                      <m:sub>
                        <m:r>
                          <a:rPr lang="en-US" sz="1100" i="1">
                            <a:latin typeface="Cambria Math" panose="02040503050406030204" pitchFamily="18" charset="0"/>
                            <a:ea typeface="Cambria Math" panose="02040503050406030204" pitchFamily="18" charset="0"/>
                          </a:rPr>
                          <m:t>𝑛</m:t>
                        </m:r>
                      </m:sub>
                    </m:sSub>
                    <m:r>
                      <a:rPr lang="en-US" sz="1100" i="1">
                        <a:latin typeface="Cambria Math" panose="02040503050406030204" pitchFamily="18" charset="0"/>
                        <a:ea typeface="Cambria Math" panose="02040503050406030204" pitchFamily="18" charset="0"/>
                      </a:rPr>
                      <m:t>}</m:t>
                    </m:r>
                  </m:oMath>
                </a14:m>
                <a:endParaRPr lang="en-US" sz="1200" dirty="0"/>
              </a:p>
            </p:txBody>
          </p:sp>
        </mc:Choice>
        <mc:Fallback xmlns="">
          <p:sp>
            <p:nvSpPr>
              <p:cNvPr id="5" name="TextBox 4">
                <a:extLst>
                  <a:ext uri="{FF2B5EF4-FFF2-40B4-BE49-F238E27FC236}">
                    <a16:creationId xmlns:a16="http://schemas.microsoft.com/office/drawing/2014/main" id="{7F627F90-4E0E-D3C3-95B7-1FB2832D9491}"/>
                  </a:ext>
                </a:extLst>
              </p:cNvPr>
              <p:cNvSpPr txBox="1">
                <a:spLocks noRot="1" noChangeAspect="1" noMove="1" noResize="1" noEditPoints="1" noAdjustHandles="1" noChangeArrowheads="1" noChangeShapeType="1" noTextEdit="1"/>
              </p:cNvSpPr>
              <p:nvPr/>
            </p:nvSpPr>
            <p:spPr>
              <a:xfrm>
                <a:off x="731024" y="2343046"/>
                <a:ext cx="955198" cy="184666"/>
              </a:xfrm>
              <a:prstGeom prst="rect">
                <a:avLst/>
              </a:prstGeom>
              <a:blipFill>
                <a:blip r:embed="rId2"/>
                <a:stretch>
                  <a:fillRect l="-10191" t="-29032" r="-5732" b="-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D64869-3361-3E59-76DA-0F7766E0245F}"/>
                  </a:ext>
                </a:extLst>
              </p:cNvPr>
              <p:cNvSpPr txBox="1"/>
              <p:nvPr/>
            </p:nvSpPr>
            <p:spPr>
              <a:xfrm>
                <a:off x="529318" y="3906004"/>
                <a:ext cx="81843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3) </m:t>
                      </m:r>
                      <m:r>
                        <a:rPr lang="en-US" sz="1200" i="1">
                          <a:latin typeface="Cambria Math" panose="02040503050406030204" pitchFamily="18" charset="0"/>
                          <a:ea typeface="Cambria Math" panose="02040503050406030204" pitchFamily="18" charset="0"/>
                        </a:rPr>
                        <m:t>𝑊𝐷</m:t>
                      </m:r>
                      <m:r>
                        <a:rPr lang="en-US" sz="1200" i="1">
                          <a:latin typeface="Cambria Math" panose="02040503050406030204" pitchFamily="18" charset="0"/>
                          <a:ea typeface="Cambria Math" panose="02040503050406030204" pitchFamily="18" charset="0"/>
                        </a:rPr>
                        <m:t> ~ </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𝑆</m:t>
                          </m:r>
                        </m:e>
                        <m:sub>
                          <m:r>
                            <a:rPr lang="en-US" sz="1200" i="1">
                              <a:latin typeface="Cambria Math" panose="02040503050406030204" pitchFamily="18" charset="0"/>
                              <a:ea typeface="Cambria Math" panose="02040503050406030204" pitchFamily="18" charset="0"/>
                            </a:rPr>
                            <m:t>𝑖</m:t>
                          </m:r>
                        </m:sub>
                      </m:sSub>
                    </m:oMath>
                  </m:oMathPara>
                </a14:m>
                <a:endParaRPr lang="en-US" sz="1200" dirty="0"/>
              </a:p>
            </p:txBody>
          </p:sp>
        </mc:Choice>
        <mc:Fallback xmlns="">
          <p:sp>
            <p:nvSpPr>
              <p:cNvPr id="6" name="TextBox 5">
                <a:extLst>
                  <a:ext uri="{FF2B5EF4-FFF2-40B4-BE49-F238E27FC236}">
                    <a16:creationId xmlns:a16="http://schemas.microsoft.com/office/drawing/2014/main" id="{8DD64869-3361-3E59-76DA-0F7766E0245F}"/>
                  </a:ext>
                </a:extLst>
              </p:cNvPr>
              <p:cNvSpPr txBox="1">
                <a:spLocks noRot="1" noChangeAspect="1" noMove="1" noResize="1" noEditPoints="1" noAdjustHandles="1" noChangeArrowheads="1" noChangeShapeType="1" noTextEdit="1"/>
              </p:cNvSpPr>
              <p:nvPr/>
            </p:nvSpPr>
            <p:spPr>
              <a:xfrm>
                <a:off x="529318" y="3906004"/>
                <a:ext cx="818432" cy="276999"/>
              </a:xfrm>
              <a:prstGeom prst="rect">
                <a:avLst/>
              </a:prstGeom>
              <a:blipFill>
                <a:blip r:embed="rId3"/>
                <a:stretch>
                  <a:fillRect r="-1567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747736-35F1-25D4-70FB-667B74C330A2}"/>
                  </a:ext>
                </a:extLst>
              </p:cNvPr>
              <p:cNvSpPr txBox="1"/>
              <p:nvPr/>
            </p:nvSpPr>
            <p:spPr>
              <a:xfrm>
                <a:off x="310975" y="1759610"/>
                <a:ext cx="1964320" cy="4128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2) </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𝑆</m:t>
                          </m:r>
                        </m:e>
                        <m:sub>
                          <m:r>
                            <a:rPr lang="en-US" sz="1200" i="1">
                              <a:latin typeface="Cambria Math" panose="02040503050406030204" pitchFamily="18" charset="0"/>
                              <a:ea typeface="Cambria Math" panose="02040503050406030204" pitchFamily="18" charset="0"/>
                            </a:rPr>
                            <m:t>𝑖</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𝑡</m:t>
                          </m:r>
                        </m:sub>
                      </m:sSub>
                      <m:r>
                        <a:rPr lang="en-US" sz="1200" i="1">
                          <a:latin typeface="Cambria Math" panose="02040503050406030204" pitchFamily="18" charset="0"/>
                          <a:ea typeface="Cambria Math" panose="02040503050406030204" pitchFamily="18" charset="0"/>
                        </a:rPr>
                        <m:t>=</m:t>
                      </m:r>
                      <m:nary>
                        <m:naryPr>
                          <m:ctrlPr>
                            <a:rPr lang="en-US" sz="1200" i="1">
                              <a:latin typeface="Cambria Math" panose="02040503050406030204" pitchFamily="18" charset="0"/>
                              <a:ea typeface="Cambria Math" panose="02040503050406030204" pitchFamily="18" charset="0"/>
                            </a:rPr>
                          </m:ctrlPr>
                        </m:naryPr>
                        <m:sub>
                          <m:r>
                            <m:rPr>
                              <m:brk m:alnAt="23"/>
                            </m:rPr>
                            <a:rPr lang="en-US" sz="1200" i="1">
                              <a:latin typeface="Cambria Math" panose="02040503050406030204" pitchFamily="18" charset="0"/>
                              <a:ea typeface="Cambria Math" panose="02040503050406030204" pitchFamily="18" charset="0"/>
                            </a:rPr>
                            <m:t>𝑡</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𝑘</m:t>
                          </m:r>
                        </m:sub>
                        <m:sup>
                          <m:r>
                            <a:rPr lang="en-US" sz="1200" i="1">
                              <a:latin typeface="Cambria Math" panose="02040503050406030204" pitchFamily="18" charset="0"/>
                              <a:ea typeface="Cambria Math" panose="02040503050406030204" pitchFamily="18" charset="0"/>
                            </a:rPr>
                            <m:t>𝑡</m:t>
                          </m:r>
                        </m:sup>
                        <m:e>
                          <m:nary>
                            <m:naryPr>
                              <m:ctrlPr>
                                <a:rPr lang="en-US" sz="1200" i="1">
                                  <a:latin typeface="Cambria Math" panose="02040503050406030204" pitchFamily="18" charset="0"/>
                                  <a:ea typeface="Cambria Math" panose="02040503050406030204" pitchFamily="18" charset="0"/>
                                </a:rPr>
                              </m:ctrlPr>
                            </m:naryPr>
                            <m:sub>
                              <m:r>
                                <m:rPr>
                                  <m:brk m:alnAt="23"/>
                                </m:rPr>
                                <a:rPr lang="en-US" sz="1200" i="1">
                                  <a:latin typeface="Cambria Math" panose="02040503050406030204" pitchFamily="18" charset="0"/>
                                  <a:ea typeface="Cambria Math" panose="02040503050406030204" pitchFamily="18" charset="0"/>
                                </a:rPr>
                                <m:t>1</m:t>
                              </m:r>
                            </m:sub>
                            <m:sup>
                              <m:r>
                                <a:rPr lang="en-US" sz="1200" i="1">
                                  <a:latin typeface="Cambria Math" panose="02040503050406030204" pitchFamily="18" charset="0"/>
                                  <a:ea typeface="Cambria Math" panose="02040503050406030204" pitchFamily="18" charset="0"/>
                                </a:rPr>
                                <m:t>𝑛</m:t>
                              </m:r>
                            </m:sup>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𝛼</m:t>
                                  </m:r>
                                </m:e>
                                <m:sub>
                                  <m:r>
                                    <a:rPr lang="en-US" sz="1200" i="1">
                                      <a:latin typeface="Cambria Math" panose="02040503050406030204" pitchFamily="18" charset="0"/>
                                      <a:ea typeface="Cambria Math" panose="02040503050406030204" pitchFamily="18" charset="0"/>
                                    </a:rPr>
                                    <m:t>𝑖</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𝑆</m:t>
                                  </m:r>
                                </m:e>
                                <m:sub>
                                  <m:r>
                                    <a:rPr lang="en-US" sz="1200" i="1">
                                      <a:latin typeface="Cambria Math" panose="02040503050406030204" pitchFamily="18" charset="0"/>
                                      <a:ea typeface="Cambria Math" panose="02040503050406030204" pitchFamily="18" charset="0"/>
                                    </a:rPr>
                                    <m:t>𝑖</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𝑡</m:t>
                                  </m:r>
                                </m:sub>
                              </m:sSub>
                            </m:e>
                          </m:nary>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𝑡</m:t>
                          </m:r>
                        </m:e>
                      </m:nary>
                    </m:oMath>
                  </m:oMathPara>
                </a14:m>
                <a:endParaRPr lang="en-US" sz="1200" dirty="0"/>
              </a:p>
            </p:txBody>
          </p:sp>
        </mc:Choice>
        <mc:Fallback xmlns="">
          <p:sp>
            <p:nvSpPr>
              <p:cNvPr id="7" name="TextBox 6">
                <a:extLst>
                  <a:ext uri="{FF2B5EF4-FFF2-40B4-BE49-F238E27FC236}">
                    <a16:creationId xmlns:a16="http://schemas.microsoft.com/office/drawing/2014/main" id="{34747736-35F1-25D4-70FB-667B74C330A2}"/>
                  </a:ext>
                </a:extLst>
              </p:cNvPr>
              <p:cNvSpPr txBox="1">
                <a:spLocks noRot="1" noChangeAspect="1" noMove="1" noResize="1" noEditPoints="1" noAdjustHandles="1" noChangeArrowheads="1" noChangeShapeType="1" noTextEdit="1"/>
              </p:cNvSpPr>
              <p:nvPr/>
            </p:nvSpPr>
            <p:spPr>
              <a:xfrm>
                <a:off x="310975" y="1759610"/>
                <a:ext cx="1964320" cy="412805"/>
              </a:xfrm>
              <a:prstGeom prst="rect">
                <a:avLst/>
              </a:prstGeom>
              <a:blipFill>
                <a:blip r:embed="rId4"/>
                <a:stretch>
                  <a:fillRect l="-1242" t="-189552" r="-5590" b="-27611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077DCD7-993D-304A-3DB5-44938F32C683}"/>
              </a:ext>
            </a:extLst>
          </p:cNvPr>
          <p:cNvSpPr txBox="1"/>
          <p:nvPr/>
        </p:nvSpPr>
        <p:spPr>
          <a:xfrm>
            <a:off x="311384" y="2995049"/>
            <a:ext cx="2038187" cy="461665"/>
          </a:xfrm>
          <a:prstGeom prst="rect">
            <a:avLst/>
          </a:prstGeom>
          <a:noFill/>
        </p:spPr>
        <p:txBody>
          <a:bodyPr wrap="none" rtlCol="0">
            <a:spAutoFit/>
          </a:bodyPr>
          <a:lstStyle/>
          <a:p>
            <a:r>
              <a:rPr lang="el-GR" sz="1200" dirty="0"/>
              <a:t>α</a:t>
            </a:r>
            <a:r>
              <a:rPr lang="en-US" sz="1200" dirty="0"/>
              <a:t> – transmission coefficient</a:t>
            </a:r>
          </a:p>
          <a:p>
            <a:r>
              <a:rPr lang="en-US" sz="1200" dirty="0"/>
              <a:t>S</a:t>
            </a:r>
            <a:r>
              <a:rPr lang="en-US" sz="800" dirty="0"/>
              <a:t>i</a:t>
            </a:r>
            <a:r>
              <a:rPr lang="en-US" sz="1200" dirty="0"/>
              <a:t> – speed at VDS</a:t>
            </a:r>
            <a:r>
              <a:rPr lang="en-US" sz="800" dirty="0"/>
              <a:t>i</a:t>
            </a:r>
            <a:endParaRPr lang="en-US" sz="1200" dirty="0"/>
          </a:p>
        </p:txBody>
      </p:sp>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Re-formulation of the Traffic Incident Impact Prediction problem</a:t>
            </a:r>
          </a:p>
        </p:txBody>
      </p:sp>
      <p:sp>
        <p:nvSpPr>
          <p:cNvPr id="10" name="Arrow: Right 9">
            <a:extLst>
              <a:ext uri="{FF2B5EF4-FFF2-40B4-BE49-F238E27FC236}">
                <a16:creationId xmlns:a16="http://schemas.microsoft.com/office/drawing/2014/main" id="{D78D0708-C03B-1676-E5E3-DC3934D62078}"/>
              </a:ext>
            </a:extLst>
          </p:cNvPr>
          <p:cNvSpPr/>
          <p:nvPr/>
        </p:nvSpPr>
        <p:spPr>
          <a:xfrm>
            <a:off x="1855974" y="3877192"/>
            <a:ext cx="837154" cy="334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16C3A81-0EB3-BDD5-3C56-63A27DD654EF}"/>
                  </a:ext>
                </a:extLst>
              </p:cNvPr>
              <p:cNvSpPr txBox="1"/>
              <p:nvPr/>
            </p:nvSpPr>
            <p:spPr>
              <a:xfrm>
                <a:off x="3209603" y="2031252"/>
                <a:ext cx="4395434" cy="594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𝑆</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𝑆</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r>
                        <a:rPr lang="en-US" sz="1200" i="1">
                          <a:latin typeface="Cambria Math" panose="02040503050406030204" pitchFamily="18" charset="0"/>
                        </a:rPr>
                        <m:t>=</m:t>
                      </m:r>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𝑆</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𝑆</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r>
                        <a:rPr lang="en-US" sz="1200" i="1">
                          <a:latin typeface="Cambria Math" panose="02040503050406030204" pitchFamily="18" charset="0"/>
                        </a:rPr>
                        <m:t>. </m:t>
                      </m:r>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𝛽</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𝛽</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oMath>
                  </m:oMathPara>
                </a14:m>
                <a:endParaRPr lang="en-US" sz="1200" dirty="0"/>
              </a:p>
            </p:txBody>
          </p:sp>
        </mc:Choice>
        <mc:Fallback xmlns="">
          <p:sp>
            <p:nvSpPr>
              <p:cNvPr id="11" name="TextBox 10">
                <a:extLst>
                  <a:ext uri="{FF2B5EF4-FFF2-40B4-BE49-F238E27FC236}">
                    <a16:creationId xmlns:a16="http://schemas.microsoft.com/office/drawing/2014/main" id="{A16C3A81-0EB3-BDD5-3C56-63A27DD654EF}"/>
                  </a:ext>
                </a:extLst>
              </p:cNvPr>
              <p:cNvSpPr txBox="1">
                <a:spLocks noRot="1" noChangeAspect="1" noMove="1" noResize="1" noEditPoints="1" noAdjustHandles="1" noChangeArrowheads="1" noChangeShapeType="1" noTextEdit="1"/>
              </p:cNvSpPr>
              <p:nvPr/>
            </p:nvSpPr>
            <p:spPr>
              <a:xfrm>
                <a:off x="3209603" y="2031252"/>
                <a:ext cx="4395434" cy="594522"/>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F630F02-7FF3-5C32-CB24-A4DFBCB4892A}"/>
              </a:ext>
            </a:extLst>
          </p:cNvPr>
          <p:cNvSpPr txBox="1"/>
          <p:nvPr/>
        </p:nvSpPr>
        <p:spPr>
          <a:xfrm>
            <a:off x="3109371" y="1696626"/>
            <a:ext cx="5190845" cy="261610"/>
          </a:xfrm>
          <a:prstGeom prst="rect">
            <a:avLst/>
          </a:prstGeom>
          <a:noFill/>
        </p:spPr>
        <p:txBody>
          <a:bodyPr wrap="none" rtlCol="0">
            <a:spAutoFit/>
          </a:bodyPr>
          <a:lstStyle/>
          <a:p>
            <a:r>
              <a:rPr lang="en-US" sz="1100" dirty="0"/>
              <a:t>1) Spatial-temporal impact transmission (first derivative of the speed pred. prob.)</a:t>
            </a:r>
          </a:p>
        </p:txBody>
      </p:sp>
      <p:sp>
        <p:nvSpPr>
          <p:cNvPr id="13" name="TextBox 12">
            <a:extLst>
              <a:ext uri="{FF2B5EF4-FFF2-40B4-BE49-F238E27FC236}">
                <a16:creationId xmlns:a16="http://schemas.microsoft.com/office/drawing/2014/main" id="{D4CAA8EF-F2EA-9842-49B1-A2DE245B4DE6}"/>
              </a:ext>
            </a:extLst>
          </p:cNvPr>
          <p:cNvSpPr txBox="1"/>
          <p:nvPr/>
        </p:nvSpPr>
        <p:spPr>
          <a:xfrm>
            <a:off x="2995559" y="2741133"/>
            <a:ext cx="1827744" cy="261610"/>
          </a:xfrm>
          <a:prstGeom prst="rect">
            <a:avLst/>
          </a:prstGeom>
          <a:noFill/>
        </p:spPr>
        <p:txBody>
          <a:bodyPr wrap="none" rtlCol="0">
            <a:spAutoFit/>
          </a:bodyPr>
          <a:lstStyle/>
          <a:p>
            <a:r>
              <a:rPr lang="en-US" sz="1100" dirty="0"/>
              <a:t>Speed impact in the future</a:t>
            </a:r>
          </a:p>
        </p:txBody>
      </p:sp>
      <p:sp>
        <p:nvSpPr>
          <p:cNvPr id="14" name="TextBox 13">
            <a:extLst>
              <a:ext uri="{FF2B5EF4-FFF2-40B4-BE49-F238E27FC236}">
                <a16:creationId xmlns:a16="http://schemas.microsoft.com/office/drawing/2014/main" id="{815FE619-A52A-40CC-681B-30DEB58C451B}"/>
              </a:ext>
            </a:extLst>
          </p:cNvPr>
          <p:cNvSpPr txBox="1"/>
          <p:nvPr/>
        </p:nvSpPr>
        <p:spPr>
          <a:xfrm>
            <a:off x="4813363" y="2744210"/>
            <a:ext cx="1782860" cy="261610"/>
          </a:xfrm>
          <a:prstGeom prst="rect">
            <a:avLst/>
          </a:prstGeom>
          <a:noFill/>
        </p:spPr>
        <p:txBody>
          <a:bodyPr wrap="none" rtlCol="0">
            <a:spAutoFit/>
          </a:bodyPr>
          <a:lstStyle/>
          <a:p>
            <a:r>
              <a:rPr lang="en-US" sz="1100" dirty="0"/>
              <a:t>Speed change in the past</a:t>
            </a:r>
          </a:p>
        </p:txBody>
      </p:sp>
      <p:sp>
        <p:nvSpPr>
          <p:cNvPr id="15" name="TextBox 14">
            <a:extLst>
              <a:ext uri="{FF2B5EF4-FFF2-40B4-BE49-F238E27FC236}">
                <a16:creationId xmlns:a16="http://schemas.microsoft.com/office/drawing/2014/main" id="{B3D79EC1-43D0-8FEF-1591-74EE019E82C3}"/>
              </a:ext>
            </a:extLst>
          </p:cNvPr>
          <p:cNvSpPr txBox="1"/>
          <p:nvPr/>
        </p:nvSpPr>
        <p:spPr>
          <a:xfrm>
            <a:off x="6508771" y="2744210"/>
            <a:ext cx="1768433" cy="261610"/>
          </a:xfrm>
          <a:prstGeom prst="rect">
            <a:avLst/>
          </a:prstGeom>
          <a:noFill/>
        </p:spPr>
        <p:txBody>
          <a:bodyPr wrap="none" rtlCol="0">
            <a:spAutoFit/>
          </a:bodyPr>
          <a:lstStyle/>
          <a:p>
            <a:r>
              <a:rPr lang="en-US" sz="1100" dirty="0"/>
              <a:t>Transmission coefficients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B444AC7-F8CA-67BC-B962-6D98B8A8EC41}"/>
                  </a:ext>
                </a:extLst>
              </p:cNvPr>
              <p:cNvSpPr txBox="1"/>
              <p:nvPr/>
            </p:nvSpPr>
            <p:spPr>
              <a:xfrm>
                <a:off x="3209603" y="3631027"/>
                <a:ext cx="4726037" cy="594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rPr>
                                      <m:t>𝑊𝐷</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rPr>
                                      <m:t>𝑊𝐷</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r>
                        <a:rPr lang="en-US" sz="1200" i="1">
                          <a:latin typeface="Cambria Math" panose="02040503050406030204" pitchFamily="18" charset="0"/>
                        </a:rPr>
                        <m:t>=</m:t>
                      </m:r>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rPr>
                                      <m:t>𝑊𝐷</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rPr>
                                      <m:t>𝑊𝐷</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r>
                        <a:rPr lang="en-US" sz="1200" i="1">
                          <a:latin typeface="Cambria Math" panose="02040503050406030204" pitchFamily="18" charset="0"/>
                        </a:rPr>
                        <m:t>. </m:t>
                      </m:r>
                      <m:d>
                        <m:dPr>
                          <m:ctrlPr>
                            <a:rPr lang="en-US" sz="1200" i="1">
                              <a:latin typeface="Cambria Math" panose="02040503050406030204" pitchFamily="18" charset="0"/>
                            </a:rPr>
                          </m:ctrlPr>
                        </m:dPr>
                        <m:e>
                          <m:m>
                            <m:mPr>
                              <m:mcs>
                                <m:mc>
                                  <m:mcPr>
                                    <m:count m:val="3"/>
                                    <m:mcJc m:val="center"/>
                                  </m:mcPr>
                                </m:mc>
                              </m:mcs>
                              <m:ctrlPr>
                                <a:rPr lang="en-US" sz="1200" i="1">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𝛽</m:t>
                                    </m:r>
                                  </m:e>
                                  <m:sub>
                                    <m:r>
                                      <a:rPr lang="en-US" sz="1200" i="1">
                                        <a:latin typeface="Cambria Math" panose="02040503050406030204" pitchFamily="18" charset="0"/>
                                      </a:rPr>
                                      <m:t>0,0</m:t>
                                    </m:r>
                                  </m:sub>
                                </m:sSub>
                              </m:e>
                              <m:e>
                                <m:r>
                                  <a:rPr lang="en-US" sz="1200" i="1">
                                    <a:latin typeface="Cambria Math" panose="02040503050406030204" pitchFamily="18" charset="0"/>
                                  </a:rPr>
                                  <m:t>⋯</m:t>
                                </m:r>
                              </m:e>
                              <m:e/>
                            </m:mr>
                            <m:mr>
                              <m:e>
                                <m:r>
                                  <a:rPr lang="en-US" sz="1200" i="1">
                                    <a:latin typeface="Cambria Math" panose="02040503050406030204" pitchFamily="18" charset="0"/>
                                  </a:rPr>
                                  <m:t>⋮</m:t>
                                </m:r>
                              </m:e>
                              <m:e>
                                <m:r>
                                  <a:rPr lang="en-US" sz="1200" i="1">
                                    <a:latin typeface="Cambria Math" panose="02040503050406030204" pitchFamily="18" charset="0"/>
                                  </a:rPr>
                                  <m:t>⋱</m:t>
                                </m:r>
                              </m:e>
                              <m:e>
                                <m:r>
                                  <a:rPr lang="en-US" sz="1200" i="1">
                                    <a:latin typeface="Cambria Math" panose="02040503050406030204" pitchFamily="18" charset="0"/>
                                  </a:rPr>
                                  <m:t>⋮</m:t>
                                </m:r>
                              </m:e>
                            </m:mr>
                            <m:mr>
                              <m:e/>
                              <m:e>
                                <m:r>
                                  <a:rPr lang="en-US" sz="1200" i="1">
                                    <a:latin typeface="Cambria Math" panose="02040503050406030204" pitchFamily="18" charset="0"/>
                                  </a:rPr>
                                  <m:t>⋯</m:t>
                                </m:r>
                              </m:e>
                              <m:e>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𝛽</m:t>
                                    </m:r>
                                  </m:e>
                                  <m:sub>
                                    <m:r>
                                      <a:rPr lang="en-US" sz="1200" i="1">
                                        <a:latin typeface="Cambria Math" panose="02040503050406030204" pitchFamily="18" charset="0"/>
                                      </a:rPr>
                                      <m:t>𝑖</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r>
                                      <a:rPr lang="en-US" sz="1200" i="1">
                                        <a:latin typeface="Cambria Math" panose="02040503050406030204" pitchFamily="18" charset="0"/>
                                      </a:rPr>
                                      <m:t>𝑘</m:t>
                                    </m:r>
                                  </m:sub>
                                </m:sSub>
                              </m:e>
                            </m:mr>
                          </m:m>
                        </m:e>
                      </m:d>
                    </m:oMath>
                  </m:oMathPara>
                </a14:m>
                <a:endParaRPr lang="en-US" sz="1200" dirty="0"/>
              </a:p>
            </p:txBody>
          </p:sp>
        </mc:Choice>
        <mc:Fallback xmlns="">
          <p:sp>
            <p:nvSpPr>
              <p:cNvPr id="16" name="TextBox 15">
                <a:extLst>
                  <a:ext uri="{FF2B5EF4-FFF2-40B4-BE49-F238E27FC236}">
                    <a16:creationId xmlns:a16="http://schemas.microsoft.com/office/drawing/2014/main" id="{EB444AC7-F8CA-67BC-B962-6D98B8A8EC41}"/>
                  </a:ext>
                </a:extLst>
              </p:cNvPr>
              <p:cNvSpPr txBox="1">
                <a:spLocks noRot="1" noChangeAspect="1" noMove="1" noResize="1" noEditPoints="1" noAdjustHandles="1" noChangeArrowheads="1" noChangeShapeType="1" noTextEdit="1"/>
              </p:cNvSpPr>
              <p:nvPr/>
            </p:nvSpPr>
            <p:spPr>
              <a:xfrm>
                <a:off x="3209603" y="3631027"/>
                <a:ext cx="4726037" cy="594522"/>
              </a:xfrm>
              <a:prstGeom prst="rect">
                <a:avLst/>
              </a:prstGeom>
              <a:blipFill>
                <a:blip r:embed="rId6"/>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46687-1DFC-DEB9-D65F-567278EB3B22}"/>
              </a:ext>
            </a:extLst>
          </p:cNvPr>
          <p:cNvSpPr txBox="1"/>
          <p:nvPr/>
        </p:nvSpPr>
        <p:spPr>
          <a:xfrm>
            <a:off x="3109372" y="3354027"/>
            <a:ext cx="1967205" cy="261610"/>
          </a:xfrm>
          <a:prstGeom prst="rect">
            <a:avLst/>
          </a:prstGeom>
          <a:noFill/>
        </p:spPr>
        <p:txBody>
          <a:bodyPr wrap="none" rtlCol="0">
            <a:spAutoFit/>
          </a:bodyPr>
          <a:lstStyle/>
          <a:p>
            <a:r>
              <a:rPr lang="en-US" sz="1100" dirty="0"/>
              <a:t>2) Impact (WD) transmission</a:t>
            </a:r>
          </a:p>
        </p:txBody>
      </p:sp>
      <p:sp>
        <p:nvSpPr>
          <p:cNvPr id="18" name="TextBox 17">
            <a:extLst>
              <a:ext uri="{FF2B5EF4-FFF2-40B4-BE49-F238E27FC236}">
                <a16:creationId xmlns:a16="http://schemas.microsoft.com/office/drawing/2014/main" id="{47F51CAF-1F42-128A-0C8C-87349C7445AE}"/>
              </a:ext>
            </a:extLst>
          </p:cNvPr>
          <p:cNvSpPr txBox="1"/>
          <p:nvPr/>
        </p:nvSpPr>
        <p:spPr>
          <a:xfrm>
            <a:off x="3346908" y="4357443"/>
            <a:ext cx="1457450" cy="261610"/>
          </a:xfrm>
          <a:prstGeom prst="rect">
            <a:avLst/>
          </a:prstGeom>
          <a:noFill/>
        </p:spPr>
        <p:txBody>
          <a:bodyPr wrap="none" rtlCol="0">
            <a:spAutoFit/>
          </a:bodyPr>
          <a:lstStyle/>
          <a:p>
            <a:r>
              <a:rPr lang="en-US" sz="1100" dirty="0"/>
              <a:t>Impacts in the future</a:t>
            </a:r>
          </a:p>
        </p:txBody>
      </p:sp>
      <p:sp>
        <p:nvSpPr>
          <p:cNvPr id="19" name="TextBox 18">
            <a:extLst>
              <a:ext uri="{FF2B5EF4-FFF2-40B4-BE49-F238E27FC236}">
                <a16:creationId xmlns:a16="http://schemas.microsoft.com/office/drawing/2014/main" id="{FA084765-3C1B-1B29-1DA3-954223E04914}"/>
              </a:ext>
            </a:extLst>
          </p:cNvPr>
          <p:cNvSpPr txBox="1"/>
          <p:nvPr/>
        </p:nvSpPr>
        <p:spPr>
          <a:xfrm>
            <a:off x="5214827" y="4348578"/>
            <a:ext cx="1293944" cy="261610"/>
          </a:xfrm>
          <a:prstGeom prst="rect">
            <a:avLst/>
          </a:prstGeom>
          <a:noFill/>
        </p:spPr>
        <p:txBody>
          <a:bodyPr wrap="none" rtlCol="0">
            <a:spAutoFit/>
          </a:bodyPr>
          <a:lstStyle/>
          <a:p>
            <a:r>
              <a:rPr lang="en-US" sz="1100" dirty="0"/>
              <a:t>Impact in the past</a:t>
            </a:r>
          </a:p>
        </p:txBody>
      </p:sp>
      <p:sp>
        <p:nvSpPr>
          <p:cNvPr id="20" name="TextBox 19">
            <a:extLst>
              <a:ext uri="{FF2B5EF4-FFF2-40B4-BE49-F238E27FC236}">
                <a16:creationId xmlns:a16="http://schemas.microsoft.com/office/drawing/2014/main" id="{D67FF70C-69CC-1A10-2E83-AC27209FE662}"/>
              </a:ext>
            </a:extLst>
          </p:cNvPr>
          <p:cNvSpPr txBox="1"/>
          <p:nvPr/>
        </p:nvSpPr>
        <p:spPr>
          <a:xfrm>
            <a:off x="6531783" y="4348578"/>
            <a:ext cx="1768433" cy="261610"/>
          </a:xfrm>
          <a:prstGeom prst="rect">
            <a:avLst/>
          </a:prstGeom>
          <a:noFill/>
        </p:spPr>
        <p:txBody>
          <a:bodyPr wrap="none" rtlCol="0">
            <a:spAutoFit/>
          </a:bodyPr>
          <a:lstStyle/>
          <a:p>
            <a:r>
              <a:rPr lang="en-US" sz="1100" dirty="0"/>
              <a:t>Transmission coefficients</a:t>
            </a:r>
          </a:p>
        </p:txBody>
      </p:sp>
      <p:sp>
        <p:nvSpPr>
          <p:cNvPr id="21" name="TextBox 20">
            <a:extLst>
              <a:ext uri="{FF2B5EF4-FFF2-40B4-BE49-F238E27FC236}">
                <a16:creationId xmlns:a16="http://schemas.microsoft.com/office/drawing/2014/main" id="{D3078243-F5B3-72E6-8079-524E5F4007A5}"/>
              </a:ext>
            </a:extLst>
          </p:cNvPr>
          <p:cNvSpPr txBox="1"/>
          <p:nvPr/>
        </p:nvSpPr>
        <p:spPr>
          <a:xfrm>
            <a:off x="423327" y="763518"/>
            <a:ext cx="4394601" cy="523220"/>
          </a:xfrm>
          <a:prstGeom prst="rect">
            <a:avLst/>
          </a:prstGeom>
          <a:noFill/>
        </p:spPr>
        <p:txBody>
          <a:bodyPr wrap="none" rtlCol="0">
            <a:spAutoFit/>
          </a:bodyPr>
          <a:lstStyle/>
          <a:p>
            <a:r>
              <a:rPr lang="en-US" sz="1400" dirty="0">
                <a:solidFill>
                  <a:schemeClr val="bg1"/>
                </a:solidFill>
                <a:latin typeface="Calibri" panose="020F0502020204030204" pitchFamily="34" charset="0"/>
                <a:cs typeface="Calibri" panose="020F0502020204030204" pitchFamily="34" charset="0"/>
              </a:rPr>
              <a:t>The task of predicting the impact propagation.</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How changes in the past will create changes in the future.</a:t>
            </a:r>
          </a:p>
        </p:txBody>
      </p:sp>
      <p:sp>
        <p:nvSpPr>
          <p:cNvPr id="22" name="TextBox 21">
            <a:extLst>
              <a:ext uri="{FF2B5EF4-FFF2-40B4-BE49-F238E27FC236}">
                <a16:creationId xmlns:a16="http://schemas.microsoft.com/office/drawing/2014/main" id="{DA825638-4397-A673-0BC2-FAADBA11688F}"/>
              </a:ext>
            </a:extLst>
          </p:cNvPr>
          <p:cNvSpPr txBox="1"/>
          <p:nvPr/>
        </p:nvSpPr>
        <p:spPr>
          <a:xfrm>
            <a:off x="469574" y="3734588"/>
            <a:ext cx="522900" cy="253916"/>
          </a:xfrm>
          <a:prstGeom prst="rect">
            <a:avLst/>
          </a:prstGeom>
          <a:noFill/>
        </p:spPr>
        <p:txBody>
          <a:bodyPr wrap="none" rtlCol="0">
            <a:spAutoFit/>
          </a:bodyPr>
          <a:lstStyle/>
          <a:p>
            <a:r>
              <a:rPr lang="en-US" sz="1000" dirty="0"/>
              <a:t>Since</a:t>
            </a:r>
          </a:p>
        </p:txBody>
      </p:sp>
    </p:spTree>
    <p:extLst>
      <p:ext uri="{BB962C8B-B14F-4D97-AF65-F5344CB8AC3E}">
        <p14:creationId xmlns:p14="http://schemas.microsoft.com/office/powerpoint/2010/main" val="169719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Results for automated disruption segmentation</a:t>
            </a:r>
          </a:p>
        </p:txBody>
      </p:sp>
      <p:pic>
        <p:nvPicPr>
          <p:cNvPr id="25" name="Picture 24">
            <a:extLst>
              <a:ext uri="{FF2B5EF4-FFF2-40B4-BE49-F238E27FC236}">
                <a16:creationId xmlns:a16="http://schemas.microsoft.com/office/drawing/2014/main" id="{DB9C3EEB-E422-7503-0CE7-2760585CB2A9}"/>
              </a:ext>
            </a:extLst>
          </p:cNvPr>
          <p:cNvPicPr>
            <a:picLocks noChangeAspect="1"/>
          </p:cNvPicPr>
          <p:nvPr/>
        </p:nvPicPr>
        <p:blipFill>
          <a:blip r:embed="rId2"/>
          <a:stretch>
            <a:fillRect/>
          </a:stretch>
        </p:blipFill>
        <p:spPr>
          <a:xfrm>
            <a:off x="1179175" y="656964"/>
            <a:ext cx="7087818" cy="2062546"/>
          </a:xfrm>
          <a:prstGeom prst="rect">
            <a:avLst/>
          </a:prstGeom>
        </p:spPr>
      </p:pic>
      <p:pic>
        <p:nvPicPr>
          <p:cNvPr id="27" name="Picture 26">
            <a:extLst>
              <a:ext uri="{FF2B5EF4-FFF2-40B4-BE49-F238E27FC236}">
                <a16:creationId xmlns:a16="http://schemas.microsoft.com/office/drawing/2014/main" id="{7E4F2BE4-708B-B568-AB86-5CE5ED2B08E4}"/>
              </a:ext>
            </a:extLst>
          </p:cNvPr>
          <p:cNvPicPr>
            <a:picLocks noChangeAspect="1"/>
          </p:cNvPicPr>
          <p:nvPr/>
        </p:nvPicPr>
        <p:blipFill>
          <a:blip r:embed="rId3"/>
          <a:stretch>
            <a:fillRect/>
          </a:stretch>
        </p:blipFill>
        <p:spPr>
          <a:xfrm>
            <a:off x="1196675" y="2682439"/>
            <a:ext cx="6575726" cy="2085726"/>
          </a:xfrm>
          <a:prstGeom prst="rect">
            <a:avLst/>
          </a:prstGeom>
        </p:spPr>
      </p:pic>
      <p:pic>
        <p:nvPicPr>
          <p:cNvPr id="29" name="Picture 28">
            <a:extLst>
              <a:ext uri="{FF2B5EF4-FFF2-40B4-BE49-F238E27FC236}">
                <a16:creationId xmlns:a16="http://schemas.microsoft.com/office/drawing/2014/main" id="{519C4E1B-0BEA-ADB4-53CD-0AECC8B1AAA6}"/>
              </a:ext>
            </a:extLst>
          </p:cNvPr>
          <p:cNvPicPr>
            <a:picLocks noChangeAspect="1"/>
          </p:cNvPicPr>
          <p:nvPr/>
        </p:nvPicPr>
        <p:blipFill>
          <a:blip r:embed="rId4"/>
          <a:stretch>
            <a:fillRect/>
          </a:stretch>
        </p:blipFill>
        <p:spPr>
          <a:xfrm>
            <a:off x="1210961" y="4706286"/>
            <a:ext cx="7085184" cy="434121"/>
          </a:xfrm>
          <a:prstGeom prst="rect">
            <a:avLst/>
          </a:prstGeom>
        </p:spPr>
      </p:pic>
    </p:spTree>
    <p:extLst>
      <p:ext uri="{BB962C8B-B14F-4D97-AF65-F5344CB8AC3E}">
        <p14:creationId xmlns:p14="http://schemas.microsoft.com/office/powerpoint/2010/main" val="362901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Traffic accident duration prediction results</a:t>
            </a:r>
          </a:p>
        </p:txBody>
      </p:sp>
      <p:pic>
        <p:nvPicPr>
          <p:cNvPr id="2" name="Picture 1">
            <a:extLst>
              <a:ext uri="{FF2B5EF4-FFF2-40B4-BE49-F238E27FC236}">
                <a16:creationId xmlns:a16="http://schemas.microsoft.com/office/drawing/2014/main" id="{80CEA68A-0764-E3DE-796B-D32C9BF43EA5}"/>
              </a:ext>
            </a:extLst>
          </p:cNvPr>
          <p:cNvPicPr>
            <a:picLocks noChangeAspect="1"/>
          </p:cNvPicPr>
          <p:nvPr/>
        </p:nvPicPr>
        <p:blipFill>
          <a:blip r:embed="rId2"/>
          <a:stretch>
            <a:fillRect/>
          </a:stretch>
        </p:blipFill>
        <p:spPr>
          <a:xfrm>
            <a:off x="1162692" y="1816444"/>
            <a:ext cx="6397248" cy="2312258"/>
          </a:xfrm>
          <a:prstGeom prst="rect">
            <a:avLst/>
          </a:prstGeom>
        </p:spPr>
      </p:pic>
    </p:spTree>
    <p:extLst>
      <p:ext uri="{BB962C8B-B14F-4D97-AF65-F5344CB8AC3E}">
        <p14:creationId xmlns:p14="http://schemas.microsoft.com/office/powerpoint/2010/main" val="360868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Traffic accidents impact extracted and represented as Normalized WD</a:t>
            </a:r>
          </a:p>
        </p:txBody>
      </p:sp>
      <p:pic>
        <p:nvPicPr>
          <p:cNvPr id="3" name="Picture 2">
            <a:extLst>
              <a:ext uri="{FF2B5EF4-FFF2-40B4-BE49-F238E27FC236}">
                <a16:creationId xmlns:a16="http://schemas.microsoft.com/office/drawing/2014/main" id="{519C4796-0B14-015F-5E82-90C524517FE2}"/>
              </a:ext>
            </a:extLst>
          </p:cNvPr>
          <p:cNvPicPr>
            <a:picLocks noChangeAspect="1"/>
          </p:cNvPicPr>
          <p:nvPr/>
        </p:nvPicPr>
        <p:blipFill>
          <a:blip r:embed="rId2"/>
          <a:stretch>
            <a:fillRect/>
          </a:stretch>
        </p:blipFill>
        <p:spPr>
          <a:xfrm>
            <a:off x="546550" y="1220756"/>
            <a:ext cx="7645980" cy="3563882"/>
          </a:xfrm>
          <a:prstGeom prst="rect">
            <a:avLst/>
          </a:prstGeom>
        </p:spPr>
      </p:pic>
    </p:spTree>
    <p:extLst>
      <p:ext uri="{BB962C8B-B14F-4D97-AF65-F5344CB8AC3E}">
        <p14:creationId xmlns:p14="http://schemas.microsoft.com/office/powerpoint/2010/main" val="385042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79ED9E-AB6D-6540-BE6A-FF2E342F343F}"/>
              </a:ext>
            </a:extLst>
          </p:cNvPr>
          <p:cNvSpPr/>
          <p:nvPr/>
        </p:nvSpPr>
        <p:spPr>
          <a:xfrm>
            <a:off x="6722347" y="0"/>
            <a:ext cx="2421653" cy="5143500"/>
          </a:xfrm>
          <a:prstGeom prst="rect">
            <a:avLst/>
          </a:prstGeom>
          <a:solidFill>
            <a:srgbClr val="00A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7">
            <a:extLst>
              <a:ext uri="{FF2B5EF4-FFF2-40B4-BE49-F238E27FC236}">
                <a16:creationId xmlns:a16="http://schemas.microsoft.com/office/drawing/2014/main" id="{06CAA92B-D2B0-A74C-8DCC-09A25C237C23}"/>
              </a:ext>
            </a:extLst>
          </p:cNvPr>
          <p:cNvSpPr txBox="1">
            <a:spLocks/>
          </p:cNvSpPr>
          <p:nvPr/>
        </p:nvSpPr>
        <p:spPr>
          <a:xfrm>
            <a:off x="457199" y="274638"/>
            <a:ext cx="5143501"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dirty="0">
                <a:solidFill>
                  <a:srgbClr val="00ADF0"/>
                </a:solidFill>
                <a:latin typeface="Calibri Light" panose="020F0302020204030204" pitchFamily="34" charset="0"/>
                <a:cs typeface="Calibri Light" panose="020F0302020204030204" pitchFamily="34" charset="0"/>
              </a:rPr>
              <a:t>Introduction</a:t>
            </a:r>
          </a:p>
        </p:txBody>
      </p:sp>
      <p:sp>
        <p:nvSpPr>
          <p:cNvPr id="3" name="Text Placeholder 8">
            <a:extLst>
              <a:ext uri="{FF2B5EF4-FFF2-40B4-BE49-F238E27FC236}">
                <a16:creationId xmlns:a16="http://schemas.microsoft.com/office/drawing/2014/main" id="{8E184634-5238-8949-93B7-852D90923824}"/>
              </a:ext>
            </a:extLst>
          </p:cNvPr>
          <p:cNvSpPr txBox="1">
            <a:spLocks/>
          </p:cNvSpPr>
          <p:nvPr/>
        </p:nvSpPr>
        <p:spPr>
          <a:xfrm>
            <a:off x="457200" y="1007939"/>
            <a:ext cx="4305720" cy="2994169"/>
          </a:xfrm>
          <a:prstGeom prst="rect">
            <a:avLst/>
          </a:prstGeom>
        </p:spPr>
        <p:txBody>
          <a:bodyPr/>
          <a:lstStyle>
            <a:lvl1pPr marL="18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1pPr>
            <a:lvl2pPr marL="54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2pPr>
            <a:lvl3pPr marL="90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3pPr>
            <a:lvl4pPr marL="126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4pPr>
            <a:lvl5pPr marL="1620000" indent="-180000" algn="l" defTabSz="457200" rtl="0" eaLnBrk="1" latinLnBrk="0" hangingPunct="1">
              <a:spcBef>
                <a:spcPts val="0"/>
              </a:spcBef>
              <a:spcAft>
                <a:spcPts val="1000"/>
              </a:spcAft>
              <a:buClr>
                <a:srgbClr val="2E3EB7"/>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rgbClr val="00ADF0"/>
                </a:solidFill>
                <a:latin typeface="Calibri Light" panose="020F0302020204030204" pitchFamily="34" charset="0"/>
                <a:cs typeface="Calibri Light" panose="020F0302020204030204" pitchFamily="34" charset="0"/>
              </a:rPr>
              <a:t>What drives this research</a:t>
            </a:r>
          </a:p>
        </p:txBody>
      </p:sp>
      <p:pic>
        <p:nvPicPr>
          <p:cNvPr id="8" name="Picture 7" descr="A picture containing drawing&#10;&#10;Description automatically generated">
            <a:extLst>
              <a:ext uri="{FF2B5EF4-FFF2-40B4-BE49-F238E27FC236}">
                <a16:creationId xmlns:a16="http://schemas.microsoft.com/office/drawing/2014/main" id="{3C401B3F-A6E1-2F4F-9682-E1001D136504}"/>
              </a:ext>
            </a:extLst>
          </p:cNvPr>
          <p:cNvPicPr>
            <a:picLocks noChangeAspect="1"/>
          </p:cNvPicPr>
          <p:nvPr/>
        </p:nvPicPr>
        <p:blipFill>
          <a:blip r:embed="rId3">
            <a:alphaModFix amt="50000"/>
          </a:blip>
          <a:stretch>
            <a:fillRect/>
          </a:stretch>
        </p:blipFill>
        <p:spPr>
          <a:xfrm>
            <a:off x="6115048" y="-1268413"/>
            <a:ext cx="5143500" cy="5143500"/>
          </a:xfrm>
          <a:prstGeom prst="rect">
            <a:avLst/>
          </a:prstGeom>
        </p:spPr>
      </p:pic>
      <p:pic>
        <p:nvPicPr>
          <p:cNvPr id="11" name="Picture 10">
            <a:extLst>
              <a:ext uri="{FF2B5EF4-FFF2-40B4-BE49-F238E27FC236}">
                <a16:creationId xmlns:a16="http://schemas.microsoft.com/office/drawing/2014/main" id="{4A0C20AD-5295-93E5-1FB9-C97BF82A3731}"/>
              </a:ext>
            </a:extLst>
          </p:cNvPr>
          <p:cNvPicPr>
            <a:picLocks noChangeAspect="1"/>
          </p:cNvPicPr>
          <p:nvPr/>
        </p:nvPicPr>
        <p:blipFill>
          <a:blip r:embed="rId4"/>
          <a:stretch>
            <a:fillRect/>
          </a:stretch>
        </p:blipFill>
        <p:spPr>
          <a:xfrm>
            <a:off x="4900048" y="1303337"/>
            <a:ext cx="3508785" cy="24033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BE1D29FB-83AF-5775-CA91-AE049C17236B}"/>
              </a:ext>
            </a:extLst>
          </p:cNvPr>
          <p:cNvSpPr txBox="1"/>
          <p:nvPr/>
        </p:nvSpPr>
        <p:spPr>
          <a:xfrm>
            <a:off x="457201" y="1335418"/>
            <a:ext cx="4305719" cy="3711785"/>
          </a:xfrm>
          <a:prstGeom prst="rect">
            <a:avLst/>
          </a:prstGeom>
          <a:noFill/>
        </p:spPr>
        <p:txBody>
          <a:bodyPr wrap="square">
            <a:spAutoFit/>
          </a:bodyPr>
          <a:lstStyle/>
          <a:p>
            <a:pPr marL="0" indent="0">
              <a:spcBef>
                <a:spcPct val="40000"/>
              </a:spcBef>
              <a:buNone/>
            </a:pPr>
            <a:r>
              <a:rPr lang="en-US" sz="1400" dirty="0">
                <a:effectLst/>
                <a:latin typeface="Calibri" panose="020F0502020204030204" pitchFamily="34" charset="0"/>
                <a:cs typeface="Calibri" panose="020F0502020204030204" pitchFamily="34" charset="0"/>
              </a:rPr>
              <a:t>The </a:t>
            </a:r>
            <a:r>
              <a:rPr lang="en-US" sz="1400" u="sng" dirty="0">
                <a:effectLst/>
                <a:latin typeface="Calibri" panose="020F0502020204030204" pitchFamily="34" charset="0"/>
                <a:cs typeface="Calibri" panose="020F0502020204030204" pitchFamily="34" charset="0"/>
              </a:rPr>
              <a:t>annual economic cost </a:t>
            </a:r>
            <a:r>
              <a:rPr lang="en-US" sz="1400" dirty="0">
                <a:effectLst/>
                <a:latin typeface="Calibri" panose="020F0502020204030204" pitchFamily="34" charset="0"/>
                <a:cs typeface="Calibri" panose="020F0502020204030204" pitchFamily="34" charset="0"/>
              </a:rPr>
              <a:t>of road crashes in Australia was estimated at $27 billion per annum in 2017 [1]. But there is also a hidden effect – time lost due to congestion.</a:t>
            </a:r>
          </a:p>
          <a:p>
            <a:pPr marL="0" indent="0">
              <a:spcBef>
                <a:spcPct val="40000"/>
              </a:spcBef>
              <a:buNone/>
            </a:pPr>
            <a:r>
              <a:rPr lang="en-US" sz="1400" dirty="0">
                <a:latin typeface="Calibri" panose="020F0502020204030204" pitchFamily="34" charset="0"/>
                <a:cs typeface="Calibri" panose="020F0502020204030204" pitchFamily="34" charset="0"/>
              </a:rPr>
              <a:t>Traffic management agencies collect real time data on traffic conditions, traffic accident reports and their characteristics. </a:t>
            </a:r>
            <a:r>
              <a:rPr lang="en-US" sz="1400" u="sng" dirty="0">
                <a:latin typeface="Calibri" panose="020F0502020204030204" pitchFamily="34" charset="0"/>
                <a:cs typeface="Calibri" panose="020F0502020204030204" pitchFamily="34" charset="0"/>
              </a:rPr>
              <a:t>Amount and complexity of this data </a:t>
            </a:r>
            <a:r>
              <a:rPr lang="en-US" sz="1400" dirty="0">
                <a:latin typeface="Calibri" panose="020F0502020204030204" pitchFamily="34" charset="0"/>
                <a:cs typeface="Calibri" panose="020F0502020204030204" pitchFamily="34" charset="0"/>
              </a:rPr>
              <a:t>becomes beyond human capabilities to analyze. That is why we need to rely on Artificial Intelligence.</a:t>
            </a:r>
          </a:p>
          <a:p>
            <a:pPr marL="0" indent="0">
              <a:spcBef>
                <a:spcPct val="40000"/>
              </a:spcBef>
              <a:buNone/>
            </a:pPr>
            <a:r>
              <a:rPr lang="en-US" sz="1400" dirty="0">
                <a:latin typeface="Calibri" panose="020F0502020204030204" pitchFamily="34" charset="0"/>
                <a:cs typeface="Calibri" panose="020F0502020204030204" pitchFamily="34" charset="0"/>
              </a:rPr>
              <a:t>The research is about prediction of how </a:t>
            </a:r>
            <a:r>
              <a:rPr lang="en-US" sz="1400" u="sng" dirty="0">
                <a:latin typeface="Calibri" panose="020F0502020204030204" pitchFamily="34" charset="0"/>
                <a:cs typeface="Calibri" panose="020F0502020204030204" pitchFamily="34" charset="0"/>
              </a:rPr>
              <a:t>long incident-related congestion will last</a:t>
            </a:r>
            <a:r>
              <a:rPr lang="en-US" sz="1400" dirty="0">
                <a:latin typeface="Calibri" panose="020F0502020204030204" pitchFamily="34" charset="0"/>
                <a:cs typeface="Calibri" panose="020F0502020204030204" pitchFamily="34" charset="0"/>
              </a:rPr>
              <a:t>, </a:t>
            </a:r>
            <a:r>
              <a:rPr lang="en-US" sz="1400" u="sng" dirty="0">
                <a:latin typeface="Calibri" panose="020F0502020204030204" pitchFamily="34" charset="0"/>
                <a:cs typeface="Calibri" panose="020F0502020204030204" pitchFamily="34" charset="0"/>
              </a:rPr>
              <a:t>what impact it will have </a:t>
            </a:r>
            <a:r>
              <a:rPr lang="en-US" sz="1400" dirty="0">
                <a:latin typeface="Calibri" panose="020F0502020204030204" pitchFamily="34" charset="0"/>
                <a:cs typeface="Calibri" panose="020F0502020204030204" pitchFamily="34" charset="0"/>
              </a:rPr>
              <a:t>on traffic flow. All this is to give a final user an advice - when and which route to travel to mitigate the incident impact.</a:t>
            </a:r>
            <a:br>
              <a:rPr lang="en-US" sz="1400" dirty="0">
                <a:effectLst/>
                <a:latin typeface="Calibri" panose="020F0502020204030204" pitchFamily="34" charset="0"/>
                <a:cs typeface="Calibri" panose="020F0502020204030204" pitchFamily="34" charset="0"/>
              </a:rPr>
            </a:br>
            <a:br>
              <a:rPr lang="en-US" sz="1400" dirty="0">
                <a:effectLst/>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 </a:t>
            </a:r>
            <a:r>
              <a:rPr lang="en-US" sz="1400" dirty="0">
                <a:effectLst/>
                <a:latin typeface="Calibri" panose="020F0502020204030204" pitchFamily="34" charset="0"/>
                <a:cs typeface="Calibri" panose="020F0502020204030204" pitchFamily="34" charset="0"/>
              </a:rPr>
              <a:t>https://infrastructure.gov.au/roads/safety/</a:t>
            </a:r>
          </a:p>
        </p:txBody>
      </p:sp>
    </p:spTree>
    <p:extLst>
      <p:ext uri="{BB962C8B-B14F-4D97-AF65-F5344CB8AC3E}">
        <p14:creationId xmlns:p14="http://schemas.microsoft.com/office/powerpoint/2010/main" val="4035844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3200" dirty="0">
                <a:solidFill>
                  <a:schemeClr val="bg1"/>
                </a:solidFill>
                <a:latin typeface="Calibri Light" panose="020F0302020204030204" pitchFamily="34" charset="0"/>
                <a:cs typeface="Calibri Light" panose="020F0302020204030204" pitchFamily="34" charset="0"/>
              </a:rPr>
              <a:t>Conclusions</a:t>
            </a:r>
          </a:p>
        </p:txBody>
      </p:sp>
      <p:sp>
        <p:nvSpPr>
          <p:cNvPr id="2" name="TextBox 1">
            <a:extLst>
              <a:ext uri="{FF2B5EF4-FFF2-40B4-BE49-F238E27FC236}">
                <a16:creationId xmlns:a16="http://schemas.microsoft.com/office/drawing/2014/main" id="{EF925C8E-7BC4-D878-9E6C-F0F4C4EFCF17}"/>
              </a:ext>
            </a:extLst>
          </p:cNvPr>
          <p:cNvSpPr txBox="1"/>
          <p:nvPr/>
        </p:nvSpPr>
        <p:spPr>
          <a:xfrm>
            <a:off x="226612" y="1812104"/>
            <a:ext cx="7743678" cy="2639441"/>
          </a:xfrm>
          <a:prstGeom prst="rect">
            <a:avLst/>
          </a:prstGeom>
          <a:noFill/>
        </p:spPr>
        <p:txBody>
          <a:bodyPr wrap="square">
            <a:spAutoFit/>
          </a:bodyPr>
          <a:lstStyle/>
          <a:p>
            <a:pPr marL="342900" indent="-342900">
              <a:lnSpc>
                <a:spcPct val="150000"/>
              </a:lnSpc>
              <a:buAutoNum type="arabicPeriod"/>
            </a:pPr>
            <a:r>
              <a:rPr lang="en-US" sz="1600" dirty="0">
                <a:latin typeface="Calibri" panose="020F0502020204030204" pitchFamily="34" charset="0"/>
                <a:cs typeface="Calibri" panose="020F0502020204030204" pitchFamily="34" charset="0"/>
              </a:rPr>
              <a:t>Detection of traffic accidents from traffic speed is necessary since accident reports contain timeline errors related to accident start time and duration.</a:t>
            </a:r>
          </a:p>
          <a:p>
            <a:pPr marL="342900" indent="-342900">
              <a:lnSpc>
                <a:spcPct val="150000"/>
              </a:lnSpc>
              <a:buAutoNum type="arabicPeriod"/>
            </a:pPr>
            <a:r>
              <a:rPr lang="en-US" sz="1600" dirty="0">
                <a:latin typeface="Calibri" panose="020F0502020204030204" pitchFamily="34" charset="0"/>
                <a:cs typeface="Calibri" panose="020F0502020204030204" pitchFamily="34" charset="0"/>
              </a:rPr>
              <a:t>Detection and segmentation of traffic accidents allows for fine-grained analysis of accident impact associated with accident reports.</a:t>
            </a:r>
          </a:p>
          <a:p>
            <a:pPr marL="342900" indent="-342900">
              <a:lnSpc>
                <a:spcPct val="150000"/>
              </a:lnSpc>
              <a:buAutoNum type="arabicPeriod"/>
            </a:pPr>
            <a:r>
              <a:rPr lang="en-US" sz="1600" dirty="0">
                <a:latin typeface="Calibri" panose="020F0502020204030204" pitchFamily="34" charset="0"/>
                <a:cs typeface="Calibri" panose="020F0502020204030204" pitchFamily="34" charset="0"/>
              </a:rPr>
              <a:t>Amount of the accident impact can also be used as a predicted value, which</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formulates the problem of speed/flow prediction into the problem of the “prediction of change” in speed/flow due to incident. </a:t>
            </a:r>
          </a:p>
        </p:txBody>
      </p:sp>
    </p:spTree>
    <p:extLst>
      <p:ext uri="{BB962C8B-B14F-4D97-AF65-F5344CB8AC3E}">
        <p14:creationId xmlns:p14="http://schemas.microsoft.com/office/powerpoint/2010/main" val="44396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6600" dirty="0">
                <a:effectLst/>
                <a:latin typeface="Calibri" panose="020F0502020204030204" pitchFamily="34" charset="0"/>
                <a:ea typeface="Times New Roman" panose="02020603050405020304" pitchFamily="18" charset="0"/>
              </a:rPr>
              <a:t>Future plans </a:t>
            </a:r>
            <a:br>
              <a:rPr lang="en-AU" sz="6600" dirty="0">
                <a:effectLst/>
                <a:latin typeface="Calibri" panose="020F0502020204030204" pitchFamily="34" charset="0"/>
                <a:ea typeface="Times New Roman" panose="02020603050405020304" pitchFamily="18" charset="0"/>
              </a:rPr>
            </a:br>
            <a:r>
              <a:rPr lang="en-AU" sz="6600" dirty="0">
                <a:effectLst/>
                <a:latin typeface="Calibri" panose="020F0502020204030204" pitchFamily="34" charset="0"/>
                <a:ea typeface="Times New Roman" panose="02020603050405020304" pitchFamily="18" charset="0"/>
              </a:rPr>
              <a:t>and vision</a:t>
            </a:r>
            <a:br>
              <a:rPr lang="en-AU" sz="66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82046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7240833" y="4345651"/>
            <a:ext cx="237340" cy="249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itle 7">
            <a:extLst>
              <a:ext uri="{FF2B5EF4-FFF2-40B4-BE49-F238E27FC236}">
                <a16:creationId xmlns:a16="http://schemas.microsoft.com/office/drawing/2014/main" id="{6E5AEEB3-D54A-ADAC-43FF-08214334C76F}"/>
              </a:ext>
            </a:extLst>
          </p:cNvPr>
          <p:cNvSpPr txBox="1">
            <a:spLocks/>
          </p:cNvSpPr>
          <p:nvPr/>
        </p:nvSpPr>
        <p:spPr>
          <a:xfrm>
            <a:off x="457199" y="274638"/>
            <a:ext cx="7985217"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800" dirty="0">
                <a:solidFill>
                  <a:schemeClr val="bg1"/>
                </a:solidFill>
                <a:latin typeface="Calibri Light" panose="020F0302020204030204" pitchFamily="34" charset="0"/>
                <a:cs typeface="Calibri Light" panose="020F0302020204030204" pitchFamily="34" charset="0"/>
              </a:rPr>
              <a:t>Mobile App to avoid the predicted accident impact</a:t>
            </a:r>
            <a:endParaRPr lang="en-US" sz="2800" dirty="0">
              <a:solidFill>
                <a:srgbClr val="00ADF0"/>
              </a:solidFill>
              <a:latin typeface="Calibri Light" panose="020F0302020204030204" pitchFamily="34" charset="0"/>
              <a:cs typeface="Calibri Light" panose="020F0302020204030204" pitchFamily="34" charset="0"/>
            </a:endParaRPr>
          </a:p>
        </p:txBody>
      </p:sp>
      <p:pic>
        <p:nvPicPr>
          <p:cNvPr id="2" name="Graphic 1">
            <a:extLst>
              <a:ext uri="{FF2B5EF4-FFF2-40B4-BE49-F238E27FC236}">
                <a16:creationId xmlns:a16="http://schemas.microsoft.com/office/drawing/2014/main" id="{6628BA5B-22DA-2ECF-0627-426A03869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8807" y="2388273"/>
            <a:ext cx="3563383" cy="2291904"/>
          </a:xfrm>
          <a:prstGeom prst="rect">
            <a:avLst/>
          </a:prstGeom>
        </p:spPr>
      </p:pic>
      <p:pic>
        <p:nvPicPr>
          <p:cNvPr id="4" name="Graphic 3">
            <a:extLst>
              <a:ext uri="{FF2B5EF4-FFF2-40B4-BE49-F238E27FC236}">
                <a16:creationId xmlns:a16="http://schemas.microsoft.com/office/drawing/2014/main" id="{A3E054C2-54C4-C3BA-E672-84FC7338F0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878" y="2411939"/>
            <a:ext cx="4002122" cy="2254179"/>
          </a:xfrm>
          <a:prstGeom prst="rect">
            <a:avLst/>
          </a:prstGeom>
        </p:spPr>
      </p:pic>
      <p:cxnSp>
        <p:nvCxnSpPr>
          <p:cNvPr id="7" name="Straight Arrow Connector 6">
            <a:extLst>
              <a:ext uri="{FF2B5EF4-FFF2-40B4-BE49-F238E27FC236}">
                <a16:creationId xmlns:a16="http://schemas.microsoft.com/office/drawing/2014/main" id="{07942A24-CA81-AF39-0920-793A6ABE2BA9}"/>
              </a:ext>
            </a:extLst>
          </p:cNvPr>
          <p:cNvCxnSpPr>
            <a:cxnSpLocks/>
          </p:cNvCxnSpPr>
          <p:nvPr/>
        </p:nvCxnSpPr>
        <p:spPr>
          <a:xfrm flipV="1">
            <a:off x="1598750" y="2814762"/>
            <a:ext cx="2384853" cy="1697636"/>
          </a:xfrm>
          <a:prstGeom prst="straightConnector1">
            <a:avLst/>
          </a:prstGeom>
          <a:ln w="76200">
            <a:solidFill>
              <a:srgbClr val="0926F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8C8B8DA-2151-F752-C76A-7249191D2CF9}"/>
              </a:ext>
            </a:extLst>
          </p:cNvPr>
          <p:cNvSpPr/>
          <p:nvPr/>
        </p:nvSpPr>
        <p:spPr>
          <a:xfrm>
            <a:off x="6158141" y="4151652"/>
            <a:ext cx="153199" cy="152003"/>
          </a:xfrm>
          <a:prstGeom prst="ellipse">
            <a:avLst/>
          </a:prstGeom>
          <a:solidFill>
            <a:srgbClr val="0926FF"/>
          </a:solidFill>
          <a:ln>
            <a:solidFill>
              <a:srgbClr val="092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E258C9B-FBEA-A84E-2948-274310F1EACA}"/>
              </a:ext>
            </a:extLst>
          </p:cNvPr>
          <p:cNvCxnSpPr/>
          <p:nvPr/>
        </p:nvCxnSpPr>
        <p:spPr>
          <a:xfrm>
            <a:off x="202505" y="5589914"/>
            <a:ext cx="110935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647915-0C90-5040-3312-BF0D98797D0F}"/>
              </a:ext>
            </a:extLst>
          </p:cNvPr>
          <p:cNvCxnSpPr>
            <a:cxnSpLocks/>
          </p:cNvCxnSpPr>
          <p:nvPr/>
        </p:nvCxnSpPr>
        <p:spPr>
          <a:xfrm>
            <a:off x="433175" y="2226439"/>
            <a:ext cx="84466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942F56-0729-4BFF-D99A-ECABC1497E3B}"/>
              </a:ext>
            </a:extLst>
          </p:cNvPr>
          <p:cNvSpPr txBox="1"/>
          <p:nvPr/>
        </p:nvSpPr>
        <p:spPr>
          <a:xfrm>
            <a:off x="5108807" y="1825304"/>
            <a:ext cx="3771032" cy="369332"/>
          </a:xfrm>
          <a:prstGeom prst="rect">
            <a:avLst/>
          </a:prstGeom>
          <a:noFill/>
        </p:spPr>
        <p:txBody>
          <a:bodyPr wrap="none" rtlCol="0">
            <a:spAutoFit/>
          </a:bodyPr>
          <a:lstStyle/>
          <a:p>
            <a:r>
              <a:rPr lang="en-US" b="1" dirty="0">
                <a:solidFill>
                  <a:srgbClr val="0070C0"/>
                </a:solidFill>
                <a:cs typeface="Times New Roman" panose="02020603050405020304" pitchFamily="18" charset="0"/>
              </a:rPr>
              <a:t>Avoid </a:t>
            </a:r>
            <a:r>
              <a:rPr lang="en-US" b="1" u="sng" dirty="0">
                <a:solidFill>
                  <a:srgbClr val="0070C0"/>
                </a:solidFill>
                <a:cs typeface="Times New Roman" panose="02020603050405020304" pitchFamily="18" charset="0"/>
              </a:rPr>
              <a:t>Predicted</a:t>
            </a:r>
            <a:r>
              <a:rPr lang="en-US" b="1" dirty="0">
                <a:solidFill>
                  <a:srgbClr val="0070C0"/>
                </a:solidFill>
                <a:cs typeface="Times New Roman" panose="02020603050405020304" pitchFamily="18" charset="0"/>
              </a:rPr>
              <a:t> Accident Impact</a:t>
            </a:r>
          </a:p>
        </p:txBody>
      </p:sp>
      <p:sp>
        <p:nvSpPr>
          <p:cNvPr id="12" name="TextBox 11">
            <a:extLst>
              <a:ext uri="{FF2B5EF4-FFF2-40B4-BE49-F238E27FC236}">
                <a16:creationId xmlns:a16="http://schemas.microsoft.com/office/drawing/2014/main" id="{2800B45B-6C57-5ED7-B621-A49FC11E284F}"/>
              </a:ext>
            </a:extLst>
          </p:cNvPr>
          <p:cNvSpPr txBox="1"/>
          <p:nvPr/>
        </p:nvSpPr>
        <p:spPr>
          <a:xfrm>
            <a:off x="860730" y="1626876"/>
            <a:ext cx="3403496" cy="646331"/>
          </a:xfrm>
          <a:prstGeom prst="rect">
            <a:avLst/>
          </a:prstGeom>
          <a:noFill/>
        </p:spPr>
        <p:txBody>
          <a:bodyPr wrap="none" rtlCol="0">
            <a:spAutoFit/>
          </a:bodyPr>
          <a:lstStyle/>
          <a:p>
            <a:pPr algn="ctr"/>
            <a:r>
              <a:rPr lang="en-US" b="1" dirty="0">
                <a:solidFill>
                  <a:srgbClr val="0070C0"/>
                </a:solidFill>
                <a:cs typeface="Times New Roman" panose="02020603050405020304" pitchFamily="18" charset="0"/>
              </a:rPr>
              <a:t>The shortest path affected by</a:t>
            </a:r>
            <a:br>
              <a:rPr lang="en-US" b="1" dirty="0">
                <a:solidFill>
                  <a:srgbClr val="0070C0"/>
                </a:solidFill>
                <a:cs typeface="Times New Roman" panose="02020603050405020304" pitchFamily="18" charset="0"/>
              </a:rPr>
            </a:br>
            <a:r>
              <a:rPr lang="en-US" b="1" dirty="0">
                <a:solidFill>
                  <a:srgbClr val="0070C0"/>
                </a:solidFill>
                <a:cs typeface="Times New Roman" panose="02020603050405020304" pitchFamily="18" charset="0"/>
              </a:rPr>
              <a:t>the incident impact</a:t>
            </a:r>
          </a:p>
        </p:txBody>
      </p:sp>
      <p:sp>
        <p:nvSpPr>
          <p:cNvPr id="13" name="TextBox 12">
            <a:extLst>
              <a:ext uri="{FF2B5EF4-FFF2-40B4-BE49-F238E27FC236}">
                <a16:creationId xmlns:a16="http://schemas.microsoft.com/office/drawing/2014/main" id="{9DA54406-3D6E-65C0-DC7E-E1A87755AC7A}"/>
              </a:ext>
            </a:extLst>
          </p:cNvPr>
          <p:cNvSpPr txBox="1"/>
          <p:nvPr/>
        </p:nvSpPr>
        <p:spPr>
          <a:xfrm>
            <a:off x="8114018" y="4151652"/>
            <a:ext cx="558172" cy="369332"/>
          </a:xfrm>
          <a:prstGeom prst="rect">
            <a:avLst/>
          </a:prstGeom>
          <a:noFill/>
        </p:spPr>
        <p:txBody>
          <a:bodyPr wrap="square">
            <a:spAutoFit/>
          </a:bodyPr>
          <a:lstStyle/>
          <a:p>
            <a:r>
              <a:rPr lang="en-US" b="1" dirty="0">
                <a:solidFill>
                  <a:srgbClr val="00B050"/>
                </a:solidFill>
              </a:rPr>
              <a:t>✓</a:t>
            </a:r>
            <a:endParaRPr lang="en-US" dirty="0">
              <a:solidFill>
                <a:srgbClr val="00B050"/>
              </a:solidFill>
            </a:endParaRPr>
          </a:p>
        </p:txBody>
      </p:sp>
      <p:sp>
        <p:nvSpPr>
          <p:cNvPr id="14" name="Rectangle 2">
            <a:extLst>
              <a:ext uri="{FF2B5EF4-FFF2-40B4-BE49-F238E27FC236}">
                <a16:creationId xmlns:a16="http://schemas.microsoft.com/office/drawing/2014/main" id="{AE5FFD0F-F905-4932-7399-0D3943B437B5}"/>
              </a:ext>
            </a:extLst>
          </p:cNvPr>
          <p:cNvSpPr>
            <a:spLocks noChangeArrowheads="1"/>
          </p:cNvSpPr>
          <p:nvPr/>
        </p:nvSpPr>
        <p:spPr bwMode="auto">
          <a:xfrm>
            <a:off x="3926487" y="4139909"/>
            <a:ext cx="370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 </a:t>
            </a:r>
          </a:p>
        </p:txBody>
      </p:sp>
      <p:sp>
        <p:nvSpPr>
          <p:cNvPr id="15" name="Rectangle: Rounded Corners 14">
            <a:extLst>
              <a:ext uri="{FF2B5EF4-FFF2-40B4-BE49-F238E27FC236}">
                <a16:creationId xmlns:a16="http://schemas.microsoft.com/office/drawing/2014/main" id="{AA12DACB-09C3-A527-477E-6A9FB6A1ED43}"/>
              </a:ext>
            </a:extLst>
          </p:cNvPr>
          <p:cNvSpPr/>
          <p:nvPr/>
        </p:nvSpPr>
        <p:spPr>
          <a:xfrm>
            <a:off x="3926487" y="4139909"/>
            <a:ext cx="348079" cy="3724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96FF991-370E-DFEA-E24D-F3978E74EBF4}"/>
              </a:ext>
            </a:extLst>
          </p:cNvPr>
          <p:cNvSpPr/>
          <p:nvPr/>
        </p:nvSpPr>
        <p:spPr>
          <a:xfrm>
            <a:off x="8114018" y="4170318"/>
            <a:ext cx="328398" cy="3506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417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CD11-8201-B94E-A667-27145AF4A7CB}"/>
              </a:ext>
            </a:extLst>
          </p:cNvPr>
          <p:cNvSpPr>
            <a:spLocks noGrp="1"/>
          </p:cNvSpPr>
          <p:nvPr>
            <p:ph type="title"/>
          </p:nvPr>
        </p:nvSpPr>
        <p:spPr>
          <a:xfrm>
            <a:off x="1641926" y="2013259"/>
            <a:ext cx="5680736" cy="915107"/>
          </a:xfrm>
        </p:spPr>
        <p:txBody>
          <a:bodyPr>
            <a:normAutofit/>
          </a:bodyPr>
          <a:lstStyle/>
          <a:p>
            <a:pPr algn="ctr"/>
            <a:r>
              <a:rPr lang="en-US" sz="3300" dirty="0"/>
              <a:t>Thank You!</a:t>
            </a:r>
          </a:p>
        </p:txBody>
      </p:sp>
      <p:sp>
        <p:nvSpPr>
          <p:cNvPr id="3" name="Text Placeholder 2">
            <a:extLst>
              <a:ext uri="{FF2B5EF4-FFF2-40B4-BE49-F238E27FC236}">
                <a16:creationId xmlns:a16="http://schemas.microsoft.com/office/drawing/2014/main" id="{84186D47-2496-1E4B-AE13-242A637F4960}"/>
              </a:ext>
            </a:extLst>
          </p:cNvPr>
          <p:cNvSpPr>
            <a:spLocks noGrp="1"/>
          </p:cNvSpPr>
          <p:nvPr>
            <p:ph type="body" idx="12"/>
          </p:nvPr>
        </p:nvSpPr>
        <p:spPr>
          <a:xfrm>
            <a:off x="3037952" y="3130732"/>
            <a:ext cx="3068096" cy="915107"/>
          </a:xfrm>
        </p:spPr>
        <p:txBody>
          <a:bodyPr/>
          <a:lstStyle/>
          <a:p>
            <a:pPr algn="ctr"/>
            <a:r>
              <a:rPr lang="en-US" dirty="0"/>
              <a:t>Spatial-temporal incident impact analysis.</a:t>
            </a:r>
            <a:br>
              <a:rPr lang="en-US" dirty="0"/>
            </a:br>
            <a:r>
              <a:rPr lang="en-US" dirty="0"/>
              <a:t>The Traffic Disruption Propagation</a:t>
            </a:r>
          </a:p>
          <a:p>
            <a:pPr algn="ctr"/>
            <a:r>
              <a:rPr lang="en-AU" dirty="0"/>
              <a:t>Artur Grigorev</a:t>
            </a:r>
          </a:p>
          <a:p>
            <a:pPr algn="ctr"/>
            <a:r>
              <a:rPr lang="en-AU" dirty="0">
                <a:hlinkClick r:id="rId2"/>
              </a:rPr>
              <a:t>Artur.Grigorev@student.uts.edu.au</a:t>
            </a:r>
            <a:endParaRPr lang="en-AU" dirty="0"/>
          </a:p>
        </p:txBody>
      </p:sp>
    </p:spTree>
    <p:extLst>
      <p:ext uri="{BB962C8B-B14F-4D97-AF65-F5344CB8AC3E}">
        <p14:creationId xmlns:p14="http://schemas.microsoft.com/office/powerpoint/2010/main" val="330805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F415E97-FF91-521F-A0AC-A61EE66BBF5E}"/>
              </a:ext>
            </a:extLst>
          </p:cNvPr>
          <p:cNvSpPr txBox="1"/>
          <p:nvPr/>
        </p:nvSpPr>
        <p:spPr>
          <a:xfrm>
            <a:off x="3382059" y="1274800"/>
            <a:ext cx="2799189" cy="400110"/>
          </a:xfrm>
          <a:prstGeom prst="rect">
            <a:avLst/>
          </a:prstGeom>
          <a:noFill/>
        </p:spPr>
        <p:txBody>
          <a:bodyPr wrap="square">
            <a:spAutoFit/>
          </a:bodyPr>
          <a:lstStyle/>
          <a:p>
            <a:r>
              <a:rPr lang="en-US" sz="2000" b="1" dirty="0" err="1">
                <a:solidFill>
                  <a:schemeClr val="bg1"/>
                </a:solidFill>
                <a:latin typeface="Calibri" panose="020F0502020204030204" pitchFamily="34" charset="0"/>
                <a:cs typeface="Calibri" panose="020F0502020204030204" pitchFamily="34" charset="0"/>
              </a:rPr>
              <a:t>Wesserstein</a:t>
            </a:r>
            <a:r>
              <a:rPr lang="en-US" sz="2000" b="1" dirty="0">
                <a:solidFill>
                  <a:schemeClr val="bg1"/>
                </a:solidFill>
                <a:latin typeface="Calibri" panose="020F0502020204030204" pitchFamily="34" charset="0"/>
                <a:cs typeface="Calibri" panose="020F0502020204030204" pitchFamily="34" charset="0"/>
              </a:rPr>
              <a:t> distance </a:t>
            </a:r>
          </a:p>
        </p:txBody>
      </p:sp>
      <p:sp>
        <p:nvSpPr>
          <p:cNvPr id="15" name="TextBox 14">
            <a:extLst>
              <a:ext uri="{FF2B5EF4-FFF2-40B4-BE49-F238E27FC236}">
                <a16:creationId xmlns:a16="http://schemas.microsoft.com/office/drawing/2014/main" id="{47EFC64D-A16E-C3A3-AF85-3ACB5BB895EB}"/>
              </a:ext>
            </a:extLst>
          </p:cNvPr>
          <p:cNvSpPr txBox="1"/>
          <p:nvPr/>
        </p:nvSpPr>
        <p:spPr>
          <a:xfrm>
            <a:off x="6615485" y="1276587"/>
            <a:ext cx="1829890" cy="400110"/>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Traffic Speed </a:t>
            </a:r>
          </a:p>
        </p:txBody>
      </p:sp>
      <p:sp>
        <p:nvSpPr>
          <p:cNvPr id="16" name="TextBox 15">
            <a:extLst>
              <a:ext uri="{FF2B5EF4-FFF2-40B4-BE49-F238E27FC236}">
                <a16:creationId xmlns:a16="http://schemas.microsoft.com/office/drawing/2014/main" id="{DEC976D0-4EE4-F931-DDAE-1D56BC235A39}"/>
              </a:ext>
            </a:extLst>
          </p:cNvPr>
          <p:cNvSpPr txBox="1"/>
          <p:nvPr/>
        </p:nvSpPr>
        <p:spPr>
          <a:xfrm>
            <a:off x="520840" y="1276587"/>
            <a:ext cx="2784598" cy="400110"/>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PEMS-08 Road Network</a:t>
            </a:r>
          </a:p>
        </p:txBody>
      </p:sp>
      <p:sp>
        <p:nvSpPr>
          <p:cNvPr id="17" name="Title 1">
            <a:extLst>
              <a:ext uri="{FF2B5EF4-FFF2-40B4-BE49-F238E27FC236}">
                <a16:creationId xmlns:a16="http://schemas.microsoft.com/office/drawing/2014/main" id="{9F5B8AF1-1857-5096-169C-741A6E90705B}"/>
              </a:ext>
            </a:extLst>
          </p:cNvPr>
          <p:cNvSpPr txBox="1">
            <a:spLocks/>
          </p:cNvSpPr>
          <p:nvPr/>
        </p:nvSpPr>
        <p:spPr>
          <a:xfrm>
            <a:off x="349558" y="231409"/>
            <a:ext cx="10326658" cy="467226"/>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400" dirty="0">
                <a:solidFill>
                  <a:schemeClr val="bg1"/>
                </a:solidFill>
                <a:latin typeface="Calibri Light" panose="020F0302020204030204" pitchFamily="34" charset="0"/>
                <a:cs typeface="Calibri Light" panose="020F0302020204030204" pitchFamily="34" charset="0"/>
              </a:rPr>
              <a:t>Speed impact propagation</a:t>
            </a:r>
          </a:p>
        </p:txBody>
      </p:sp>
      <p:pic>
        <p:nvPicPr>
          <p:cNvPr id="2" name="media3">
            <a:hlinkClick r:id="" action="ppaction://media"/>
            <a:extLst>
              <a:ext uri="{FF2B5EF4-FFF2-40B4-BE49-F238E27FC236}">
                <a16:creationId xmlns:a16="http://schemas.microsoft.com/office/drawing/2014/main" id="{894DFBFD-0ACA-7BB2-D4EA-D0272850E2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8576" y="1674910"/>
            <a:ext cx="7062101" cy="2908212"/>
          </a:xfrm>
          <a:prstGeom prst="rect">
            <a:avLst/>
          </a:prstGeom>
        </p:spPr>
      </p:pic>
      <p:pic>
        <p:nvPicPr>
          <p:cNvPr id="9" name="Picture 8">
            <a:extLst>
              <a:ext uri="{FF2B5EF4-FFF2-40B4-BE49-F238E27FC236}">
                <a16:creationId xmlns:a16="http://schemas.microsoft.com/office/drawing/2014/main" id="{556D561B-DB99-D2D2-3D33-9E66C3EAD1A5}"/>
              </a:ext>
            </a:extLst>
          </p:cNvPr>
          <p:cNvPicPr>
            <a:picLocks noChangeAspect="1"/>
          </p:cNvPicPr>
          <p:nvPr/>
        </p:nvPicPr>
        <p:blipFill>
          <a:blip r:embed="rId5"/>
          <a:stretch>
            <a:fillRect/>
          </a:stretch>
        </p:blipFill>
        <p:spPr>
          <a:xfrm>
            <a:off x="280661" y="1685675"/>
            <a:ext cx="2784598" cy="2770226"/>
          </a:xfrm>
          <a:prstGeom prst="rect">
            <a:avLst/>
          </a:prstGeom>
        </p:spPr>
      </p:pic>
    </p:spTree>
    <p:extLst>
      <p:ext uri="{BB962C8B-B14F-4D97-AF65-F5344CB8AC3E}">
        <p14:creationId xmlns:p14="http://schemas.microsoft.com/office/powerpoint/2010/main" val="2774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C02623-EC1C-FE81-3D72-CA39C526DFDD}"/>
              </a:ext>
            </a:extLst>
          </p:cNvPr>
          <p:cNvSpPr txBox="1">
            <a:spLocks/>
          </p:cNvSpPr>
          <p:nvPr/>
        </p:nvSpPr>
        <p:spPr>
          <a:xfrm>
            <a:off x="225275" y="235927"/>
            <a:ext cx="7745015" cy="350044"/>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Traffic Incident Impact Prediction.  Conventional approach</a:t>
            </a:r>
          </a:p>
        </p:txBody>
      </p:sp>
      <p:sp>
        <p:nvSpPr>
          <p:cNvPr id="21" name="TextBox 20">
            <a:extLst>
              <a:ext uri="{FF2B5EF4-FFF2-40B4-BE49-F238E27FC236}">
                <a16:creationId xmlns:a16="http://schemas.microsoft.com/office/drawing/2014/main" id="{D3078243-F5B3-72E6-8079-524E5F4007A5}"/>
              </a:ext>
            </a:extLst>
          </p:cNvPr>
          <p:cNvSpPr txBox="1"/>
          <p:nvPr/>
        </p:nvSpPr>
        <p:spPr>
          <a:xfrm>
            <a:off x="423327" y="763518"/>
            <a:ext cx="4933274" cy="523220"/>
          </a:xfrm>
          <a:prstGeom prst="rect">
            <a:avLst/>
          </a:prstGeom>
          <a:noFill/>
        </p:spPr>
        <p:txBody>
          <a:bodyPr wrap="none" rtlCol="0">
            <a:spAutoFit/>
          </a:bodyPr>
          <a:lstStyle/>
          <a:p>
            <a:r>
              <a:rPr lang="en-US" sz="1400" dirty="0">
                <a:solidFill>
                  <a:schemeClr val="bg1"/>
                </a:solidFill>
                <a:latin typeface="Calibri" panose="020F0502020204030204" pitchFamily="34" charset="0"/>
                <a:cs typeface="Calibri" panose="020F0502020204030204" pitchFamily="34" charset="0"/>
              </a:rPr>
              <a:t>The task of predicting the impact propagation.</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How traffic speed in the past will affect traffic speed in the future.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5A25BC-2C6C-2612-126D-E7D4F536F6DD}"/>
                  </a:ext>
                </a:extLst>
              </p:cNvPr>
              <p:cNvSpPr txBox="1"/>
              <p:nvPr/>
            </p:nvSpPr>
            <p:spPr>
              <a:xfrm>
                <a:off x="4191056" y="2534905"/>
                <a:ext cx="3731726" cy="5449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100" i="1" smtClean="0">
                              <a:latin typeface="Cambria Math" panose="02040503050406030204" pitchFamily="18" charset="0"/>
                            </a:rPr>
                          </m:ctrlPr>
                        </m:dPr>
                        <m:e>
                          <m:m>
                            <m:mPr>
                              <m:mcs>
                                <m:mc>
                                  <m:mcPr>
                                    <m:count m:val="3"/>
                                    <m:mcJc m:val="center"/>
                                  </m:mcPr>
                                </m:mc>
                              </m:mcs>
                              <m:ctrlPr>
                                <a:rPr lang="en-US" sz="1100" i="1" smtClean="0">
                                  <a:latin typeface="Cambria Math" panose="02040503050406030204" pitchFamily="18" charset="0"/>
                                </a:rPr>
                              </m:ctrlPr>
                            </m:mPr>
                            <m:mr>
                              <m:e>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𝑆</m:t>
                                    </m:r>
                                  </m:e>
                                  <m:sub>
                                    <m:r>
                                      <a:rPr lang="en-US" sz="1100" b="0" i="1" smtClean="0">
                                        <a:latin typeface="Cambria Math" panose="02040503050406030204" pitchFamily="18" charset="0"/>
                                      </a:rPr>
                                      <m:t>0,0</m:t>
                                    </m:r>
                                  </m:sub>
                                </m:sSub>
                              </m:e>
                              <m:e>
                                <m:r>
                                  <a:rPr lang="en-US" sz="1100" i="1" smtClean="0">
                                    <a:latin typeface="Cambria Math" panose="02040503050406030204" pitchFamily="18" charset="0"/>
                                  </a:rPr>
                                  <m:t>⋯</m:t>
                                </m:r>
                              </m:e>
                              <m:e/>
                            </m:mr>
                            <m:mr>
                              <m:e>
                                <m:r>
                                  <a:rPr lang="en-US" sz="1100" i="1" smtClean="0">
                                    <a:latin typeface="Cambria Math" panose="02040503050406030204" pitchFamily="18" charset="0"/>
                                  </a:rPr>
                                  <m:t>⋮</m:t>
                                </m:r>
                              </m:e>
                              <m:e>
                                <m:r>
                                  <a:rPr lang="en-US" sz="1100" i="1" smtClean="0">
                                    <a:latin typeface="Cambria Math" panose="02040503050406030204" pitchFamily="18" charset="0"/>
                                  </a:rPr>
                                  <m:t>⋱</m:t>
                                </m:r>
                              </m:e>
                              <m:e>
                                <m:r>
                                  <a:rPr lang="en-US" sz="1100" i="1" smtClean="0">
                                    <a:latin typeface="Cambria Math" panose="02040503050406030204" pitchFamily="18" charset="0"/>
                                  </a:rPr>
                                  <m:t>⋮</m:t>
                                </m:r>
                              </m:e>
                            </m:mr>
                            <m:mr>
                              <m:e/>
                              <m:e>
                                <m:r>
                                  <a:rPr lang="en-US" sz="1100" i="1" smtClean="0">
                                    <a:latin typeface="Cambria Math" panose="02040503050406030204" pitchFamily="18" charset="0"/>
                                  </a:rPr>
                                  <m:t>⋯</m:t>
                                </m:r>
                              </m:e>
                              <m:e>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𝑆</m:t>
                                    </m:r>
                                  </m:e>
                                  <m:sub>
                                    <m:r>
                                      <a:rPr lang="en-US" sz="1100" b="0" i="1" smtClean="0">
                                        <a:latin typeface="Cambria Math" panose="02040503050406030204" pitchFamily="18" charset="0"/>
                                      </a:rPr>
                                      <m:t>𝑖</m:t>
                                    </m:r>
                                    <m:r>
                                      <a:rPr lang="en-US" sz="1100" b="0" i="1" smtClean="0">
                                        <a:latin typeface="Cambria Math" panose="02040503050406030204" pitchFamily="18" charset="0"/>
                                      </a:rPr>
                                      <m:t>,</m:t>
                                    </m:r>
                                    <m:r>
                                      <a:rPr lang="en-US" sz="1100" b="0" i="1" smtClean="0">
                                        <a:latin typeface="Cambria Math" panose="02040503050406030204" pitchFamily="18" charset="0"/>
                                      </a:rPr>
                                      <m:t>𝑡</m:t>
                                    </m:r>
                                    <m:r>
                                      <a:rPr lang="en-US" sz="1100" b="0" i="1" smtClean="0">
                                        <a:latin typeface="Cambria Math" panose="02040503050406030204" pitchFamily="18" charset="0"/>
                                      </a:rPr>
                                      <m:t>+</m:t>
                                    </m:r>
                                    <m:r>
                                      <a:rPr lang="en-US" sz="1100" b="0" i="1" smtClean="0">
                                        <a:latin typeface="Cambria Math" panose="02040503050406030204" pitchFamily="18" charset="0"/>
                                      </a:rPr>
                                      <m:t>𝑘</m:t>
                                    </m:r>
                                  </m:sub>
                                </m:sSub>
                              </m:e>
                            </m:mr>
                          </m:m>
                        </m:e>
                      </m:d>
                      <m:r>
                        <a:rPr lang="en-US" sz="1100" i="1" smtClean="0">
                          <a:latin typeface="Cambria Math" panose="02040503050406030204" pitchFamily="18" charset="0"/>
                        </a:rPr>
                        <m:t>=</m:t>
                      </m:r>
                      <m:d>
                        <m:dPr>
                          <m:ctrlPr>
                            <a:rPr lang="en-US" sz="1100" i="1" smtClean="0">
                              <a:latin typeface="Cambria Math" panose="02040503050406030204" pitchFamily="18" charset="0"/>
                            </a:rPr>
                          </m:ctrlPr>
                        </m:dPr>
                        <m:e>
                          <m:m>
                            <m:mPr>
                              <m:mcs>
                                <m:mc>
                                  <m:mcPr>
                                    <m:count m:val="3"/>
                                    <m:mcJc m:val="center"/>
                                  </m:mcPr>
                                </m:mc>
                              </m:mcs>
                              <m:ctrlPr>
                                <a:rPr lang="en-US" sz="1100" i="1" smtClean="0">
                                  <a:latin typeface="Cambria Math" panose="02040503050406030204" pitchFamily="18" charset="0"/>
                                </a:rPr>
                              </m:ctrlPr>
                            </m:mPr>
                            <m:mr>
                              <m:e>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𝑆</m:t>
                                    </m:r>
                                  </m:e>
                                  <m:sub>
                                    <m:r>
                                      <a:rPr lang="en-US" sz="1100" b="0" i="1" smtClean="0">
                                        <a:latin typeface="Cambria Math" panose="02040503050406030204" pitchFamily="18" charset="0"/>
                                      </a:rPr>
                                      <m:t>0,0</m:t>
                                    </m:r>
                                  </m:sub>
                                </m:sSub>
                              </m:e>
                              <m:e>
                                <m:r>
                                  <a:rPr lang="en-US" sz="1100" i="1" smtClean="0">
                                    <a:latin typeface="Cambria Math" panose="02040503050406030204" pitchFamily="18" charset="0"/>
                                  </a:rPr>
                                  <m:t>⋯</m:t>
                                </m:r>
                              </m:e>
                              <m:e/>
                            </m:mr>
                            <m:mr>
                              <m:e>
                                <m:r>
                                  <a:rPr lang="en-US" sz="1100" i="1" smtClean="0">
                                    <a:latin typeface="Cambria Math" panose="02040503050406030204" pitchFamily="18" charset="0"/>
                                  </a:rPr>
                                  <m:t>⋮</m:t>
                                </m:r>
                              </m:e>
                              <m:e>
                                <m:r>
                                  <a:rPr lang="en-US" sz="1100" i="1" smtClean="0">
                                    <a:latin typeface="Cambria Math" panose="02040503050406030204" pitchFamily="18" charset="0"/>
                                  </a:rPr>
                                  <m:t>⋱</m:t>
                                </m:r>
                              </m:e>
                              <m:e>
                                <m:r>
                                  <a:rPr lang="en-US" sz="1100" i="1" smtClean="0">
                                    <a:latin typeface="Cambria Math" panose="02040503050406030204" pitchFamily="18" charset="0"/>
                                  </a:rPr>
                                  <m:t>⋮</m:t>
                                </m:r>
                              </m:e>
                            </m:mr>
                            <m:mr>
                              <m:e/>
                              <m:e>
                                <m:r>
                                  <a:rPr lang="en-US" sz="1100" i="1" smtClean="0">
                                    <a:latin typeface="Cambria Math" panose="02040503050406030204" pitchFamily="18" charset="0"/>
                                  </a:rPr>
                                  <m:t>⋯</m:t>
                                </m:r>
                              </m:e>
                              <m:e>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𝑆</m:t>
                                    </m:r>
                                  </m:e>
                                  <m:sub>
                                    <m:r>
                                      <a:rPr lang="en-US" sz="1100" b="0" i="1" smtClean="0">
                                        <a:latin typeface="Cambria Math" panose="02040503050406030204" pitchFamily="18" charset="0"/>
                                      </a:rPr>
                                      <m:t>𝑖</m:t>
                                    </m:r>
                                    <m:r>
                                      <a:rPr lang="en-US" sz="1100" b="0" i="1" smtClean="0">
                                        <a:latin typeface="Cambria Math" panose="02040503050406030204" pitchFamily="18" charset="0"/>
                                      </a:rPr>
                                      <m:t>,</m:t>
                                    </m:r>
                                    <m:r>
                                      <a:rPr lang="en-US" sz="1100" b="0" i="1" smtClean="0">
                                        <a:latin typeface="Cambria Math" panose="02040503050406030204" pitchFamily="18" charset="0"/>
                                      </a:rPr>
                                      <m:t>𝑡</m:t>
                                    </m:r>
                                    <m:r>
                                      <a:rPr lang="en-US" sz="1100" b="0" i="1" smtClean="0">
                                        <a:latin typeface="Cambria Math" panose="02040503050406030204" pitchFamily="18" charset="0"/>
                                      </a:rPr>
                                      <m:t>−</m:t>
                                    </m:r>
                                    <m:r>
                                      <a:rPr lang="en-US" sz="1100" b="0" i="1" smtClean="0">
                                        <a:latin typeface="Cambria Math" panose="02040503050406030204" pitchFamily="18" charset="0"/>
                                      </a:rPr>
                                      <m:t>𝑘</m:t>
                                    </m:r>
                                  </m:sub>
                                </m:sSub>
                              </m:e>
                            </m:mr>
                          </m:m>
                        </m:e>
                      </m:d>
                      <m:r>
                        <a:rPr lang="en-US" sz="1100" b="0" i="1" smtClean="0">
                          <a:latin typeface="Cambria Math" panose="02040503050406030204" pitchFamily="18" charset="0"/>
                        </a:rPr>
                        <m:t>. </m:t>
                      </m:r>
                      <m:d>
                        <m:dPr>
                          <m:ctrlPr>
                            <a:rPr lang="en-US" sz="1100" b="0" i="1" smtClean="0">
                              <a:latin typeface="Cambria Math" panose="02040503050406030204" pitchFamily="18" charset="0"/>
                            </a:rPr>
                          </m:ctrlPr>
                        </m:dPr>
                        <m:e>
                          <m:m>
                            <m:mPr>
                              <m:mcs>
                                <m:mc>
                                  <m:mcPr>
                                    <m:count m:val="3"/>
                                    <m:mcJc m:val="center"/>
                                  </m:mcPr>
                                </m:mc>
                              </m:mcs>
                              <m:ctrlPr>
                                <a:rPr lang="en-US" sz="1100" b="0" i="1" smtClean="0">
                                  <a:latin typeface="Cambria Math" panose="02040503050406030204" pitchFamily="18" charset="0"/>
                                </a:rPr>
                              </m:ctrlPr>
                            </m:mPr>
                            <m:mr>
                              <m:e>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𝛼</m:t>
                                    </m:r>
                                  </m:e>
                                  <m:sub>
                                    <m:r>
                                      <a:rPr lang="en-US" sz="1100" b="0" i="1" smtClean="0">
                                        <a:latin typeface="Cambria Math" panose="02040503050406030204" pitchFamily="18" charset="0"/>
                                      </a:rPr>
                                      <m:t>0,0</m:t>
                                    </m:r>
                                  </m:sub>
                                </m:sSub>
                              </m:e>
                              <m:e>
                                <m:r>
                                  <a:rPr lang="en-US" sz="1100" b="0" i="1" smtClean="0">
                                    <a:latin typeface="Cambria Math" panose="02040503050406030204" pitchFamily="18" charset="0"/>
                                  </a:rPr>
                                  <m:t>⋯</m:t>
                                </m:r>
                              </m:e>
                              <m:e/>
                            </m:mr>
                            <m:mr>
                              <m:e>
                                <m:r>
                                  <a:rPr lang="en-US" sz="1100" b="0" i="1" smtClean="0">
                                    <a:latin typeface="Cambria Math" panose="02040503050406030204" pitchFamily="18" charset="0"/>
                                  </a:rPr>
                                  <m:t>⋮</m:t>
                                </m:r>
                              </m:e>
                              <m:e>
                                <m:r>
                                  <a:rPr lang="en-US" sz="1100" b="0" i="1" smtClean="0">
                                    <a:latin typeface="Cambria Math" panose="02040503050406030204" pitchFamily="18" charset="0"/>
                                  </a:rPr>
                                  <m:t>⋱</m:t>
                                </m:r>
                              </m:e>
                              <m:e>
                                <m:r>
                                  <a:rPr lang="en-US" sz="1100" b="0" i="1" smtClean="0">
                                    <a:latin typeface="Cambria Math" panose="02040503050406030204" pitchFamily="18" charset="0"/>
                                  </a:rPr>
                                  <m:t>⋮</m:t>
                                </m:r>
                              </m:e>
                            </m:mr>
                            <m:mr>
                              <m:e/>
                              <m:e>
                                <m:r>
                                  <a:rPr lang="en-US" sz="1100" b="0" i="1" smtClean="0">
                                    <a:latin typeface="Cambria Math" panose="02040503050406030204" pitchFamily="18" charset="0"/>
                                  </a:rPr>
                                  <m:t>⋯</m:t>
                                </m:r>
                              </m:e>
                              <m:e>
                                <m:sSub>
                                  <m:sSubPr>
                                    <m:ctrlPr>
                                      <a:rPr lang="en-US" sz="1100" i="1" smtClean="0">
                                        <a:latin typeface="Cambria Math" panose="02040503050406030204" pitchFamily="18" charset="0"/>
                                      </a:rPr>
                                    </m:ctrlPr>
                                  </m:sSubPr>
                                  <m:e>
                                    <m:r>
                                      <a:rPr lang="en-US" sz="1100" i="1" smtClean="0">
                                        <a:latin typeface="Cambria Math" panose="02040503050406030204" pitchFamily="18" charset="0"/>
                                        <a:ea typeface="Cambria Math" panose="02040503050406030204" pitchFamily="18" charset="0"/>
                                      </a:rPr>
                                      <m:t>𝛼</m:t>
                                    </m:r>
                                  </m:e>
                                  <m:sub>
                                    <m:r>
                                      <a:rPr lang="en-US" sz="1100" b="0" i="1" smtClean="0">
                                        <a:latin typeface="Cambria Math" panose="02040503050406030204" pitchFamily="18" charset="0"/>
                                      </a:rPr>
                                      <m:t>𝑖</m:t>
                                    </m:r>
                                    <m:r>
                                      <a:rPr lang="en-US" sz="1100" b="0" i="1" smtClean="0">
                                        <a:latin typeface="Cambria Math" panose="02040503050406030204" pitchFamily="18" charset="0"/>
                                      </a:rPr>
                                      <m:t>,</m:t>
                                    </m:r>
                                    <m:r>
                                      <a:rPr lang="en-US" sz="1100" b="0" i="1" smtClean="0">
                                        <a:latin typeface="Cambria Math" panose="02040503050406030204" pitchFamily="18" charset="0"/>
                                      </a:rPr>
                                      <m:t>𝑡</m:t>
                                    </m:r>
                                    <m:r>
                                      <a:rPr lang="en-US" sz="1100" b="0" i="1" smtClean="0">
                                        <a:latin typeface="Cambria Math" panose="02040503050406030204" pitchFamily="18" charset="0"/>
                                      </a:rPr>
                                      <m:t>−</m:t>
                                    </m:r>
                                    <m:r>
                                      <a:rPr lang="en-US" sz="1100" b="0" i="1" smtClean="0">
                                        <a:latin typeface="Cambria Math" panose="02040503050406030204" pitchFamily="18" charset="0"/>
                                      </a:rPr>
                                      <m:t>𝑘</m:t>
                                    </m:r>
                                  </m:sub>
                                </m:sSub>
                              </m:e>
                            </m:mr>
                          </m:m>
                        </m:e>
                      </m:d>
                    </m:oMath>
                  </m:oMathPara>
                </a14:m>
                <a:endParaRPr lang="en-US" sz="1100" dirty="0"/>
              </a:p>
            </p:txBody>
          </p:sp>
        </mc:Choice>
        <mc:Fallback xmlns="">
          <p:sp>
            <p:nvSpPr>
              <p:cNvPr id="2" name="TextBox 1">
                <a:extLst>
                  <a:ext uri="{FF2B5EF4-FFF2-40B4-BE49-F238E27FC236}">
                    <a16:creationId xmlns:a16="http://schemas.microsoft.com/office/drawing/2014/main" id="{8B5A25BC-2C6C-2612-126D-E7D4F536F6DD}"/>
                  </a:ext>
                </a:extLst>
              </p:cNvPr>
              <p:cNvSpPr txBox="1">
                <a:spLocks noRot="1" noChangeAspect="1" noMove="1" noResize="1" noEditPoints="1" noAdjustHandles="1" noChangeArrowheads="1" noChangeShapeType="1" noTextEdit="1"/>
              </p:cNvSpPr>
              <p:nvPr/>
            </p:nvSpPr>
            <p:spPr>
              <a:xfrm>
                <a:off x="4191056" y="2534905"/>
                <a:ext cx="3731726" cy="544957"/>
              </a:xfrm>
              <a:prstGeom prst="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F7BA506-741D-6131-6322-ED44FC0D0619}"/>
              </a:ext>
            </a:extLst>
          </p:cNvPr>
          <p:cNvSpPr txBox="1"/>
          <p:nvPr/>
        </p:nvSpPr>
        <p:spPr>
          <a:xfrm>
            <a:off x="4057413" y="2165573"/>
            <a:ext cx="3488455" cy="261610"/>
          </a:xfrm>
          <a:prstGeom prst="rect">
            <a:avLst/>
          </a:prstGeom>
          <a:noFill/>
        </p:spPr>
        <p:txBody>
          <a:bodyPr wrap="none" rtlCol="0">
            <a:spAutoFit/>
          </a:bodyPr>
          <a:lstStyle/>
          <a:p>
            <a:r>
              <a:rPr lang="en-US" sz="1100" dirty="0"/>
              <a:t>1) Spatial-temporal (station-time) speed transmission</a:t>
            </a:r>
          </a:p>
        </p:txBody>
      </p:sp>
      <p:sp>
        <p:nvSpPr>
          <p:cNvPr id="4" name="TextBox 3">
            <a:extLst>
              <a:ext uri="{FF2B5EF4-FFF2-40B4-BE49-F238E27FC236}">
                <a16:creationId xmlns:a16="http://schemas.microsoft.com/office/drawing/2014/main" id="{5CDFABA8-C302-FD52-AF0D-8D4779D86900}"/>
              </a:ext>
            </a:extLst>
          </p:cNvPr>
          <p:cNvSpPr txBox="1"/>
          <p:nvPr/>
        </p:nvSpPr>
        <p:spPr>
          <a:xfrm>
            <a:off x="4057413" y="3148010"/>
            <a:ext cx="1444626" cy="261610"/>
          </a:xfrm>
          <a:prstGeom prst="rect">
            <a:avLst/>
          </a:prstGeom>
          <a:noFill/>
        </p:spPr>
        <p:txBody>
          <a:bodyPr wrap="none" rtlCol="0">
            <a:spAutoFit/>
          </a:bodyPr>
          <a:lstStyle/>
          <a:p>
            <a:r>
              <a:rPr lang="en-US" sz="1050" dirty="0"/>
              <a:t>Speeds in the future</a:t>
            </a:r>
          </a:p>
        </p:txBody>
      </p:sp>
      <p:sp>
        <p:nvSpPr>
          <p:cNvPr id="23" name="TextBox 22">
            <a:extLst>
              <a:ext uri="{FF2B5EF4-FFF2-40B4-BE49-F238E27FC236}">
                <a16:creationId xmlns:a16="http://schemas.microsoft.com/office/drawing/2014/main" id="{A9840AD9-A5F9-8F52-43A0-59E9D606D57F}"/>
              </a:ext>
            </a:extLst>
          </p:cNvPr>
          <p:cNvSpPr txBox="1"/>
          <p:nvPr/>
        </p:nvSpPr>
        <p:spPr>
          <a:xfrm>
            <a:off x="5502039" y="3148010"/>
            <a:ext cx="1351652" cy="261610"/>
          </a:xfrm>
          <a:prstGeom prst="rect">
            <a:avLst/>
          </a:prstGeom>
          <a:noFill/>
        </p:spPr>
        <p:txBody>
          <a:bodyPr wrap="none" rtlCol="0">
            <a:spAutoFit/>
          </a:bodyPr>
          <a:lstStyle/>
          <a:p>
            <a:r>
              <a:rPr lang="en-US" sz="1050" dirty="0"/>
              <a:t>Speeds in the past</a:t>
            </a:r>
          </a:p>
        </p:txBody>
      </p:sp>
      <p:sp>
        <p:nvSpPr>
          <p:cNvPr id="24" name="TextBox 23">
            <a:extLst>
              <a:ext uri="{FF2B5EF4-FFF2-40B4-BE49-F238E27FC236}">
                <a16:creationId xmlns:a16="http://schemas.microsoft.com/office/drawing/2014/main" id="{09783D9E-DE5A-C4C0-21E3-81E2BDFEF7D3}"/>
              </a:ext>
            </a:extLst>
          </p:cNvPr>
          <p:cNvSpPr txBox="1"/>
          <p:nvPr/>
        </p:nvSpPr>
        <p:spPr>
          <a:xfrm>
            <a:off x="6711454" y="3155704"/>
            <a:ext cx="1699504" cy="253916"/>
          </a:xfrm>
          <a:prstGeom prst="rect">
            <a:avLst/>
          </a:prstGeom>
          <a:noFill/>
        </p:spPr>
        <p:txBody>
          <a:bodyPr wrap="none" rtlCol="0">
            <a:spAutoFit/>
          </a:bodyPr>
          <a:lstStyle/>
          <a:p>
            <a:r>
              <a:rPr lang="en-US" sz="1050" dirty="0"/>
              <a:t>Transmission coefficients</a:t>
            </a:r>
          </a:p>
        </p:txBody>
      </p:sp>
      <p:sp>
        <p:nvSpPr>
          <p:cNvPr id="25" name="Arrow: Right 24">
            <a:extLst>
              <a:ext uri="{FF2B5EF4-FFF2-40B4-BE49-F238E27FC236}">
                <a16:creationId xmlns:a16="http://schemas.microsoft.com/office/drawing/2014/main" id="{8AC1C609-8689-8BD9-7E14-442E1974F86D}"/>
              </a:ext>
            </a:extLst>
          </p:cNvPr>
          <p:cNvSpPr/>
          <p:nvPr/>
        </p:nvSpPr>
        <p:spPr>
          <a:xfrm>
            <a:off x="3323084" y="2366600"/>
            <a:ext cx="603849" cy="354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TextBox 25">
            <a:extLst>
              <a:ext uri="{FF2B5EF4-FFF2-40B4-BE49-F238E27FC236}">
                <a16:creationId xmlns:a16="http://schemas.microsoft.com/office/drawing/2014/main" id="{0726E35D-FC48-697D-2C1C-1B0855EFE352}"/>
              </a:ext>
            </a:extLst>
          </p:cNvPr>
          <p:cNvSpPr txBox="1"/>
          <p:nvPr/>
        </p:nvSpPr>
        <p:spPr>
          <a:xfrm>
            <a:off x="583383" y="2806707"/>
            <a:ext cx="1887055" cy="446276"/>
          </a:xfrm>
          <a:prstGeom prst="rect">
            <a:avLst/>
          </a:prstGeom>
          <a:noFill/>
        </p:spPr>
        <p:txBody>
          <a:bodyPr wrap="none" rtlCol="0">
            <a:spAutoFit/>
          </a:bodyPr>
          <a:lstStyle/>
          <a:p>
            <a:r>
              <a:rPr lang="el-GR" sz="1100" dirty="0"/>
              <a:t>α</a:t>
            </a:r>
            <a:r>
              <a:rPr lang="en-US" sz="1100" dirty="0"/>
              <a:t> – transmission coefficient</a:t>
            </a:r>
          </a:p>
          <a:p>
            <a:r>
              <a:rPr lang="en-US" sz="1100" dirty="0"/>
              <a:t>S</a:t>
            </a:r>
            <a:r>
              <a:rPr lang="en-US" sz="900" dirty="0"/>
              <a:t>i</a:t>
            </a:r>
            <a:r>
              <a:rPr lang="en-US" sz="1100" dirty="0"/>
              <a:t> – speed at VDS</a:t>
            </a:r>
            <a:r>
              <a:rPr lang="en-US" sz="900" dirty="0"/>
              <a:t>i</a:t>
            </a:r>
            <a:endParaRPr lang="en-US" sz="11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33EEBD-FEC2-BA18-B0A0-7E83B20C3F69}"/>
                  </a:ext>
                </a:extLst>
              </p:cNvPr>
              <p:cNvSpPr txBox="1"/>
              <p:nvPr/>
            </p:nvSpPr>
            <p:spPr>
              <a:xfrm>
                <a:off x="2286650" y="2214799"/>
                <a:ext cx="905954" cy="169277"/>
              </a:xfrm>
              <a:prstGeom prst="rect">
                <a:avLst/>
              </a:prstGeom>
              <a:noFill/>
            </p:spPr>
            <p:txBody>
              <a:bodyPr wrap="none" lIns="0" tIns="0" rIns="0" bIns="0" rtlCol="0">
                <a:spAutoFit/>
              </a:bodyPr>
              <a:lstStyle/>
              <a:p>
                <a:r>
                  <a:rPr lang="en-US" sz="1100" b="0" dirty="0"/>
                  <a:t>, </a:t>
                </a:r>
                <a14:m>
                  <m:oMath xmlns:m="http://schemas.openxmlformats.org/officeDocument/2006/math">
                    <m:r>
                      <a:rPr lang="en-US" sz="1050" b="0" i="1" smtClean="0">
                        <a:latin typeface="Cambria Math" panose="02040503050406030204" pitchFamily="18" charset="0"/>
                      </a:rPr>
                      <m:t>𝑖</m:t>
                    </m:r>
                    <m:r>
                      <a:rPr lang="en-US" sz="1050" b="0" i="1" smtClean="0">
                        <a:latin typeface="Cambria Math" panose="02040503050406030204" pitchFamily="18" charset="0"/>
                      </a:rPr>
                      <m:t> ∈{1.. </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𝑉𝐷𝑆</m:t>
                        </m:r>
                      </m:e>
                      <m:sub>
                        <m:r>
                          <a:rPr lang="en-US" sz="1050" b="0" i="1" smtClean="0">
                            <a:latin typeface="Cambria Math" panose="02040503050406030204" pitchFamily="18" charset="0"/>
                            <a:ea typeface="Cambria Math" panose="02040503050406030204" pitchFamily="18" charset="0"/>
                          </a:rPr>
                          <m:t>𝑛</m:t>
                        </m:r>
                      </m:sub>
                    </m:sSub>
                    <m:r>
                      <a:rPr lang="en-US" sz="1050" b="0" i="1" smtClean="0">
                        <a:latin typeface="Cambria Math" panose="02040503050406030204" pitchFamily="18" charset="0"/>
                        <a:ea typeface="Cambria Math" panose="02040503050406030204" pitchFamily="18" charset="0"/>
                      </a:rPr>
                      <m:t>}</m:t>
                    </m:r>
                  </m:oMath>
                </a14:m>
                <a:endParaRPr lang="en-US" sz="1100" dirty="0"/>
              </a:p>
            </p:txBody>
          </p:sp>
        </mc:Choice>
        <mc:Fallback xmlns="">
          <p:sp>
            <p:nvSpPr>
              <p:cNvPr id="27" name="TextBox 26">
                <a:extLst>
                  <a:ext uri="{FF2B5EF4-FFF2-40B4-BE49-F238E27FC236}">
                    <a16:creationId xmlns:a16="http://schemas.microsoft.com/office/drawing/2014/main" id="{0533EEBD-FEC2-BA18-B0A0-7E83B20C3F69}"/>
                  </a:ext>
                </a:extLst>
              </p:cNvPr>
              <p:cNvSpPr txBox="1">
                <a:spLocks noRot="1" noChangeAspect="1" noMove="1" noResize="1" noEditPoints="1" noAdjustHandles="1" noChangeArrowheads="1" noChangeShapeType="1" noTextEdit="1"/>
              </p:cNvSpPr>
              <p:nvPr/>
            </p:nvSpPr>
            <p:spPr>
              <a:xfrm>
                <a:off x="2286650" y="2214799"/>
                <a:ext cx="905954" cy="169277"/>
              </a:xfrm>
              <a:prstGeom prst="rect">
                <a:avLst/>
              </a:prstGeom>
              <a:blipFill>
                <a:blip r:embed="rId3"/>
                <a:stretch>
                  <a:fillRect l="-9396" t="-28571" r="-604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CC10ADC-AF46-346C-775F-08C9A6387C25}"/>
                  </a:ext>
                </a:extLst>
              </p:cNvPr>
              <p:cNvSpPr txBox="1"/>
              <p:nvPr/>
            </p:nvSpPr>
            <p:spPr>
              <a:xfrm>
                <a:off x="583383" y="2133980"/>
                <a:ext cx="1371273" cy="409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ea typeface="Cambria Math" panose="02040503050406030204" pitchFamily="18" charset="0"/>
                        </a:rPr>
                        <m:t>1) </m:t>
                      </m:r>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𝑆</m:t>
                          </m:r>
                        </m:e>
                        <m:sub>
                          <m:r>
                            <a:rPr lang="en-US" sz="1100" b="0" i="1" smtClean="0">
                              <a:latin typeface="Cambria Math" panose="02040503050406030204" pitchFamily="18" charset="0"/>
                              <a:ea typeface="Cambria Math" panose="02040503050406030204" pitchFamily="18" charset="0"/>
                            </a:rPr>
                            <m:t>𝑖</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𝑡</m:t>
                          </m:r>
                        </m:sub>
                      </m:sSub>
                      <m:r>
                        <a:rPr lang="en-US" sz="1100" b="0" i="1" smtClean="0">
                          <a:latin typeface="Cambria Math" panose="02040503050406030204" pitchFamily="18" charset="0"/>
                          <a:ea typeface="Cambria Math" panose="02040503050406030204" pitchFamily="18" charset="0"/>
                        </a:rPr>
                        <m:t>=</m:t>
                      </m:r>
                      <m:nary>
                        <m:naryPr>
                          <m:chr m:val="∑"/>
                          <m:subHide m:val="on"/>
                          <m:supHide m:val="on"/>
                          <m:ctrlPr>
                            <a:rPr lang="en-US" sz="1100" b="0" i="1" smtClean="0">
                              <a:latin typeface="Cambria Math" panose="02040503050406030204" pitchFamily="18" charset="0"/>
                              <a:ea typeface="Cambria Math" panose="02040503050406030204" pitchFamily="18" charset="0"/>
                            </a:rPr>
                          </m:ctrlPr>
                        </m:naryPr>
                        <m:sub/>
                        <m:sup/>
                        <m:e>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𝛼</m:t>
                              </m:r>
                            </m:e>
                            <m:sub>
                              <m:r>
                                <a:rPr lang="en-US" sz="1100" b="0" i="1" smtClean="0">
                                  <a:latin typeface="Cambria Math" panose="02040503050406030204" pitchFamily="18" charset="0"/>
                                  <a:ea typeface="Cambria Math" panose="02040503050406030204" pitchFamily="18" charset="0"/>
                                </a:rPr>
                                <m:t>𝑖</m:t>
                              </m:r>
                            </m:sub>
                          </m:sSub>
                          <m:r>
                            <a:rPr lang="en-US" sz="1100" b="0" i="1" smtClean="0">
                              <a:latin typeface="Cambria Math" panose="02040503050406030204" pitchFamily="18" charset="0"/>
                              <a:ea typeface="Cambria Math" panose="02040503050406030204" pitchFamily="18" charset="0"/>
                            </a:rPr>
                            <m:t>∗</m:t>
                          </m:r>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𝑆</m:t>
                              </m:r>
                            </m:e>
                            <m:sub>
                              <m:r>
                                <a:rPr lang="en-US" sz="1100" b="0" i="1" smtClean="0">
                                  <a:latin typeface="Cambria Math" panose="02040503050406030204" pitchFamily="18" charset="0"/>
                                  <a:ea typeface="Cambria Math" panose="02040503050406030204" pitchFamily="18" charset="0"/>
                                </a:rPr>
                                <m:t>𝑖</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𝑡</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𝑘</m:t>
                              </m:r>
                            </m:sub>
                          </m:sSub>
                        </m:e>
                      </m:nary>
                    </m:oMath>
                  </m:oMathPara>
                </a14:m>
                <a:endParaRPr lang="en-US" sz="1100" dirty="0"/>
              </a:p>
            </p:txBody>
          </p:sp>
        </mc:Choice>
        <mc:Fallback xmlns="">
          <p:sp>
            <p:nvSpPr>
              <p:cNvPr id="28" name="TextBox 27">
                <a:extLst>
                  <a:ext uri="{FF2B5EF4-FFF2-40B4-BE49-F238E27FC236}">
                    <a16:creationId xmlns:a16="http://schemas.microsoft.com/office/drawing/2014/main" id="{2CC10ADC-AF46-346C-775F-08C9A6387C25}"/>
                  </a:ext>
                </a:extLst>
              </p:cNvPr>
              <p:cNvSpPr txBox="1">
                <a:spLocks noRot="1" noChangeAspect="1" noMove="1" noResize="1" noEditPoints="1" noAdjustHandles="1" noChangeArrowheads="1" noChangeShapeType="1" noTextEdit="1"/>
              </p:cNvSpPr>
              <p:nvPr/>
            </p:nvSpPr>
            <p:spPr>
              <a:xfrm>
                <a:off x="583383" y="2133980"/>
                <a:ext cx="1371273" cy="409920"/>
              </a:xfrm>
              <a:prstGeom prst="rect">
                <a:avLst/>
              </a:prstGeom>
              <a:blipFill>
                <a:blip r:embed="rId4"/>
                <a:stretch>
                  <a:fillRect l="-1778" t="-152239" r="-31111" b="-208955"/>
                </a:stretch>
              </a:blipFill>
            </p:spPr>
            <p:txBody>
              <a:bodyPr/>
              <a:lstStyle/>
              <a:p>
                <a:r>
                  <a:rPr lang="en-US">
                    <a:noFill/>
                  </a:rPr>
                  <a:t> </a:t>
                </a:r>
              </a:p>
            </p:txBody>
          </p:sp>
        </mc:Fallback>
      </mc:AlternateContent>
    </p:spTree>
    <p:extLst>
      <p:ext uri="{BB962C8B-B14F-4D97-AF65-F5344CB8AC3E}">
        <p14:creationId xmlns:p14="http://schemas.microsoft.com/office/powerpoint/2010/main" val="191789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F7A5F794-D063-4791-A31D-0C2D0047DB4E}"/>
              </a:ext>
            </a:extLst>
          </p:cNvPr>
          <p:cNvPicPr>
            <a:picLocks noChangeAspect="1"/>
          </p:cNvPicPr>
          <p:nvPr/>
        </p:nvPicPr>
        <p:blipFill>
          <a:blip r:embed="rId3">
            <a:alphaModFix amt="50000"/>
          </a:blip>
          <a:stretch>
            <a:fillRect/>
          </a:stretch>
        </p:blipFill>
        <p:spPr>
          <a:xfrm>
            <a:off x="6115048" y="-1268413"/>
            <a:ext cx="5143500" cy="5143500"/>
          </a:xfrm>
          <a:prstGeom prst="rect">
            <a:avLst/>
          </a:prstGeom>
        </p:spPr>
      </p:pic>
      <p:sp>
        <p:nvSpPr>
          <p:cNvPr id="38" name="Text Placeholder 37">
            <a:extLst>
              <a:ext uri="{FF2B5EF4-FFF2-40B4-BE49-F238E27FC236}">
                <a16:creationId xmlns:a16="http://schemas.microsoft.com/office/drawing/2014/main" id="{C14897B5-0484-6648-9610-B34D6D64C7A7}"/>
              </a:ext>
            </a:extLst>
          </p:cNvPr>
          <p:cNvSpPr>
            <a:spLocks noGrp="1"/>
          </p:cNvSpPr>
          <p:nvPr>
            <p:ph type="body" sz="quarter" idx="13"/>
          </p:nvPr>
        </p:nvSpPr>
        <p:spPr>
          <a:xfrm>
            <a:off x="969241" y="2932981"/>
            <a:ext cx="2078038" cy="1672869"/>
          </a:xfrm>
        </p:spPr>
        <p:txBody>
          <a:bodyPr/>
          <a:lstStyle/>
          <a:p>
            <a:pPr algn="ctr">
              <a:spcAft>
                <a:spcPts val="500"/>
              </a:spcAft>
            </a:pPr>
            <a:r>
              <a:rPr lang="en-US" sz="1600" b="1" dirty="0">
                <a:solidFill>
                  <a:srgbClr val="2E3EB7"/>
                </a:solidFill>
              </a:rPr>
              <a:t>Approaches</a:t>
            </a:r>
          </a:p>
          <a:p>
            <a:pPr marL="171450" indent="-171450">
              <a:spcAft>
                <a:spcPts val="500"/>
              </a:spcAft>
              <a:buFont typeface="Arial" panose="020B0604020202020204" pitchFamily="34" charset="0"/>
              <a:buChar char="•"/>
            </a:pPr>
            <a:r>
              <a:rPr lang="en-US" dirty="0"/>
              <a:t>Machine Learning</a:t>
            </a:r>
          </a:p>
          <a:p>
            <a:pPr marL="171450" indent="-171450">
              <a:spcAft>
                <a:spcPts val="500"/>
              </a:spcAft>
              <a:buFont typeface="Arial" panose="020B0604020202020204" pitchFamily="34" charset="0"/>
              <a:buChar char="•"/>
            </a:pPr>
            <a:r>
              <a:rPr lang="en-US" dirty="0"/>
              <a:t>Deep Learning</a:t>
            </a:r>
          </a:p>
          <a:p>
            <a:pPr marL="171450" indent="-171450">
              <a:spcAft>
                <a:spcPts val="500"/>
              </a:spcAft>
              <a:buFont typeface="Arial" panose="020B0604020202020204" pitchFamily="34" charset="0"/>
              <a:buChar char="•"/>
            </a:pPr>
            <a:r>
              <a:rPr lang="en-US" dirty="0"/>
              <a:t>Traffic Simulation</a:t>
            </a:r>
          </a:p>
        </p:txBody>
      </p:sp>
      <p:sp>
        <p:nvSpPr>
          <p:cNvPr id="39" name="Text Placeholder 38">
            <a:extLst>
              <a:ext uri="{FF2B5EF4-FFF2-40B4-BE49-F238E27FC236}">
                <a16:creationId xmlns:a16="http://schemas.microsoft.com/office/drawing/2014/main" id="{98B77EE9-FD64-AB4B-B6D2-044069A29ECC}"/>
              </a:ext>
            </a:extLst>
          </p:cNvPr>
          <p:cNvSpPr>
            <a:spLocks noGrp="1"/>
          </p:cNvSpPr>
          <p:nvPr>
            <p:ph type="body" sz="quarter" idx="14"/>
          </p:nvPr>
        </p:nvSpPr>
        <p:spPr>
          <a:xfrm>
            <a:off x="3282193" y="2803776"/>
            <a:ext cx="2729487" cy="1672869"/>
          </a:xfrm>
        </p:spPr>
        <p:txBody>
          <a:bodyPr/>
          <a:lstStyle/>
          <a:p>
            <a:pPr algn="ctr">
              <a:spcAft>
                <a:spcPts val="500"/>
              </a:spcAft>
            </a:pPr>
            <a:r>
              <a:rPr lang="en-US" sz="1400" b="1" dirty="0">
                <a:solidFill>
                  <a:srgbClr val="2E3EB7"/>
                </a:solidFill>
              </a:rPr>
              <a:t>Progress</a:t>
            </a:r>
          </a:p>
          <a:p>
            <a:pPr marL="171450" indent="-171450">
              <a:spcAft>
                <a:spcPts val="500"/>
              </a:spcAft>
              <a:buFont typeface="Arial" panose="020B0604020202020204" pitchFamily="34" charset="0"/>
              <a:buChar char="•"/>
            </a:pPr>
            <a:r>
              <a:rPr lang="en-US" sz="1100" dirty="0"/>
              <a:t>Traffic Incident Duration Prediction framework</a:t>
            </a:r>
          </a:p>
          <a:p>
            <a:pPr marL="171450" indent="-171450">
              <a:spcAft>
                <a:spcPts val="500"/>
              </a:spcAft>
              <a:buFont typeface="Arial" panose="020B0604020202020204" pitchFamily="34" charset="0"/>
              <a:buChar char="•"/>
            </a:pPr>
            <a:r>
              <a:rPr lang="en-US" sz="1100" dirty="0"/>
              <a:t>Traffic disruption detection and segmentation methodology</a:t>
            </a:r>
          </a:p>
          <a:p>
            <a:pPr marL="171450" indent="-171450">
              <a:spcAft>
                <a:spcPts val="500"/>
              </a:spcAft>
              <a:buFont typeface="Arial" panose="020B0604020202020204" pitchFamily="34" charset="0"/>
              <a:buChar char="•"/>
            </a:pPr>
            <a:r>
              <a:rPr lang="en-US" sz="1100" dirty="0"/>
              <a:t>Traffic incident impact measurement, analysis and prediction</a:t>
            </a:r>
          </a:p>
          <a:p>
            <a:pPr algn="ctr">
              <a:spcAft>
                <a:spcPts val="500"/>
              </a:spcAft>
            </a:pPr>
            <a:endParaRPr lang="en-US" sz="1100" b="1" dirty="0">
              <a:solidFill>
                <a:srgbClr val="00ADF0"/>
              </a:solidFill>
            </a:endParaRPr>
          </a:p>
        </p:txBody>
      </p:sp>
      <p:sp>
        <p:nvSpPr>
          <p:cNvPr id="40" name="Text Placeholder 39">
            <a:extLst>
              <a:ext uri="{FF2B5EF4-FFF2-40B4-BE49-F238E27FC236}">
                <a16:creationId xmlns:a16="http://schemas.microsoft.com/office/drawing/2014/main" id="{F8E1D55B-69A9-A04F-9AA5-276FB5198115}"/>
              </a:ext>
            </a:extLst>
          </p:cNvPr>
          <p:cNvSpPr>
            <a:spLocks noGrp="1"/>
          </p:cNvSpPr>
          <p:nvPr>
            <p:ph type="body" sz="quarter" idx="15"/>
          </p:nvPr>
        </p:nvSpPr>
        <p:spPr>
          <a:xfrm>
            <a:off x="6024579" y="2860015"/>
            <a:ext cx="2729487" cy="1672869"/>
          </a:xfrm>
        </p:spPr>
        <p:txBody>
          <a:bodyPr/>
          <a:lstStyle/>
          <a:p>
            <a:pPr algn="ctr">
              <a:spcAft>
                <a:spcPts val="500"/>
              </a:spcAft>
            </a:pPr>
            <a:r>
              <a:rPr lang="en-US" sz="1400" b="1" dirty="0">
                <a:solidFill>
                  <a:srgbClr val="2E3EB7"/>
                </a:solidFill>
              </a:rPr>
              <a:t>Key Findings</a:t>
            </a:r>
          </a:p>
          <a:p>
            <a:pPr marL="171450" indent="-171450">
              <a:spcAft>
                <a:spcPts val="500"/>
              </a:spcAft>
              <a:buFont typeface="Arial" panose="020B0604020202020204" pitchFamily="34" charset="0"/>
              <a:buChar char="•"/>
            </a:pPr>
            <a:r>
              <a:rPr lang="en-US" sz="1100" dirty="0"/>
              <a:t>Data-driven incident analysis can improve the incident reporting</a:t>
            </a:r>
          </a:p>
          <a:p>
            <a:pPr marL="171450" indent="-171450">
              <a:spcAft>
                <a:spcPts val="500"/>
              </a:spcAft>
              <a:buFont typeface="Arial" panose="020B0604020202020204" pitchFamily="34" charset="0"/>
              <a:buChar char="•"/>
            </a:pPr>
            <a:r>
              <a:rPr lang="en-US" sz="1100" dirty="0"/>
              <a:t>Incident reports are misaligned with observed disruptions, but we can fix it</a:t>
            </a:r>
          </a:p>
          <a:p>
            <a:pPr marL="171450" indent="-171450">
              <a:spcAft>
                <a:spcPts val="500"/>
              </a:spcAft>
              <a:buFont typeface="Arial" panose="020B0604020202020204" pitchFamily="34" charset="0"/>
              <a:buChar char="•"/>
            </a:pPr>
            <a:r>
              <a:rPr lang="en-US" sz="1100" dirty="0"/>
              <a:t>Computer Vision methods work very well for traffic incident modelling</a:t>
            </a:r>
          </a:p>
        </p:txBody>
      </p:sp>
      <p:pic>
        <p:nvPicPr>
          <p:cNvPr id="7" name="Picture Placeholder 6" descr="A picture containing application&#10;&#10;Description automatically generated">
            <a:extLst>
              <a:ext uri="{FF2B5EF4-FFF2-40B4-BE49-F238E27FC236}">
                <a16:creationId xmlns:a16="http://schemas.microsoft.com/office/drawing/2014/main" id="{CB108C36-F55E-EFF3-79F6-CA02EBF8F500}"/>
              </a:ext>
            </a:extLst>
          </p:cNvPr>
          <p:cNvPicPr>
            <a:picLocks noGrp="1" noChangeAspect="1"/>
          </p:cNvPicPr>
          <p:nvPr>
            <p:ph type="pic" sz="quarter" idx="16"/>
          </p:nvPr>
        </p:nvPicPr>
        <p:blipFill>
          <a:blip r:embed="rId4"/>
          <a:srcRect l="6372" r="6372"/>
          <a:stretch>
            <a:fillRect/>
          </a:stretch>
        </p:blipFill>
        <p:spPr>
          <a:xfrm>
            <a:off x="967654" y="968610"/>
            <a:ext cx="2079625" cy="1787525"/>
          </a:xfrm>
          <a:blipFill>
            <a:blip r:embed="rId5"/>
            <a:stretch>
              <a:fillRect/>
            </a:stretch>
          </a:blipFill>
        </p:spPr>
        <p:style>
          <a:lnRef idx="3">
            <a:schemeClr val="lt1"/>
          </a:lnRef>
          <a:fillRef idx="1">
            <a:schemeClr val="accent5"/>
          </a:fillRef>
          <a:effectRef idx="1">
            <a:schemeClr val="accent5"/>
          </a:effectRef>
          <a:fontRef idx="minor">
            <a:schemeClr val="lt1"/>
          </a:fontRef>
        </p:style>
      </p:pic>
      <p:sp>
        <p:nvSpPr>
          <p:cNvPr id="53" name="Picture Placeholder 52">
            <a:extLst>
              <a:ext uri="{FF2B5EF4-FFF2-40B4-BE49-F238E27FC236}">
                <a16:creationId xmlns:a16="http://schemas.microsoft.com/office/drawing/2014/main" id="{D725970D-A758-3945-AAD4-52EC8FC01077}"/>
              </a:ext>
            </a:extLst>
          </p:cNvPr>
          <p:cNvSpPr>
            <a:spLocks noGrp="1"/>
          </p:cNvSpPr>
          <p:nvPr>
            <p:ph type="pic" sz="quarter" idx="17"/>
          </p:nvPr>
        </p:nvSpPr>
        <p:spPr>
          <a:xfrm>
            <a:off x="6183486" y="976109"/>
            <a:ext cx="2078038" cy="1787228"/>
          </a:xfrm>
          <a:blipFill>
            <a:blip r:embed="rId6"/>
            <a:stretch>
              <a:fillRect/>
            </a:stretch>
          </a:blipFill>
        </p:spPr>
        <p:style>
          <a:lnRef idx="3">
            <a:schemeClr val="lt1"/>
          </a:lnRef>
          <a:fillRef idx="1">
            <a:schemeClr val="accent5"/>
          </a:fillRef>
          <a:effectRef idx="1">
            <a:schemeClr val="accent5"/>
          </a:effectRef>
          <a:fontRef idx="minor">
            <a:schemeClr val="lt1"/>
          </a:fontRef>
        </p:style>
      </p:sp>
      <p:sp>
        <p:nvSpPr>
          <p:cNvPr id="12" name="Title 7">
            <a:extLst>
              <a:ext uri="{FF2B5EF4-FFF2-40B4-BE49-F238E27FC236}">
                <a16:creationId xmlns:a16="http://schemas.microsoft.com/office/drawing/2014/main" id="{6E467AAB-4BC1-4AF1-AC2B-6B5180D18C07}"/>
              </a:ext>
            </a:extLst>
          </p:cNvPr>
          <p:cNvSpPr txBox="1">
            <a:spLocks/>
          </p:cNvSpPr>
          <p:nvPr/>
        </p:nvSpPr>
        <p:spPr>
          <a:xfrm>
            <a:off x="457199" y="274638"/>
            <a:ext cx="5143501"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800" dirty="0">
                <a:solidFill>
                  <a:schemeClr val="bg1"/>
                </a:solidFill>
                <a:latin typeface="Calibri Light" panose="020F0302020204030204" pitchFamily="34" charset="0"/>
                <a:cs typeface="Calibri Light" panose="020F0302020204030204" pitchFamily="34" charset="0"/>
              </a:rPr>
              <a:t>Key Findings </a:t>
            </a:r>
            <a:r>
              <a:rPr lang="en-US" sz="2800" dirty="0">
                <a:solidFill>
                  <a:srgbClr val="00ADF0"/>
                </a:solidFill>
                <a:latin typeface="Calibri Light" panose="020F0302020204030204" pitchFamily="34" charset="0"/>
                <a:cs typeface="Calibri Light" panose="020F0302020204030204" pitchFamily="34" charset="0"/>
              </a:rPr>
              <a:t>research</a:t>
            </a:r>
          </a:p>
        </p:txBody>
      </p:sp>
      <p:sp>
        <p:nvSpPr>
          <p:cNvPr id="13" name="Rectangle 12">
            <a:extLst>
              <a:ext uri="{FF2B5EF4-FFF2-40B4-BE49-F238E27FC236}">
                <a16:creationId xmlns:a16="http://schemas.microsoft.com/office/drawing/2014/main" id="{521FB169-1B05-16C6-4ACF-C354D81D8423}"/>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73367813-A939-896F-6BFC-B557941AE7CD}"/>
              </a:ext>
            </a:extLst>
          </p:cNvPr>
          <p:cNvPicPr>
            <a:picLocks noChangeAspect="1"/>
          </p:cNvPicPr>
          <p:nvPr/>
        </p:nvPicPr>
        <p:blipFill>
          <a:blip r:embed="rId7"/>
          <a:stretch>
            <a:fillRect/>
          </a:stretch>
        </p:blipFill>
        <p:spPr>
          <a:xfrm>
            <a:off x="3720676" y="954062"/>
            <a:ext cx="1935670" cy="1816620"/>
          </a:xfrm>
          <a:prstGeom prst="roundRect">
            <a:avLst>
              <a:gd name="adj" fmla="val 10539"/>
            </a:avLst>
          </a:prstGeom>
          <a:ln w="5715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05796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F7A5F794-D063-4791-A31D-0C2D0047DB4E}"/>
              </a:ext>
            </a:extLst>
          </p:cNvPr>
          <p:cNvPicPr>
            <a:picLocks noChangeAspect="1"/>
          </p:cNvPicPr>
          <p:nvPr/>
        </p:nvPicPr>
        <p:blipFill>
          <a:blip r:embed="rId3">
            <a:alphaModFix amt="50000"/>
          </a:blip>
          <a:stretch>
            <a:fillRect/>
          </a:stretch>
        </p:blipFill>
        <p:spPr>
          <a:xfrm>
            <a:off x="6115048" y="-1268413"/>
            <a:ext cx="5143500" cy="5143500"/>
          </a:xfrm>
          <a:prstGeom prst="rect">
            <a:avLst/>
          </a:prstGeom>
        </p:spPr>
      </p:pic>
      <p:sp>
        <p:nvSpPr>
          <p:cNvPr id="38" name="Text Placeholder 37">
            <a:extLst>
              <a:ext uri="{FF2B5EF4-FFF2-40B4-BE49-F238E27FC236}">
                <a16:creationId xmlns:a16="http://schemas.microsoft.com/office/drawing/2014/main" id="{C14897B5-0484-6648-9610-B34D6D64C7A7}"/>
              </a:ext>
            </a:extLst>
          </p:cNvPr>
          <p:cNvSpPr>
            <a:spLocks noGrp="1"/>
          </p:cNvSpPr>
          <p:nvPr>
            <p:ph type="body" sz="quarter" idx="13"/>
          </p:nvPr>
        </p:nvSpPr>
        <p:spPr>
          <a:xfrm>
            <a:off x="969241" y="2922574"/>
            <a:ext cx="2078038" cy="1672869"/>
          </a:xfrm>
        </p:spPr>
        <p:txBody>
          <a:bodyPr/>
          <a:lstStyle/>
          <a:p>
            <a:pPr algn="ctr">
              <a:spcAft>
                <a:spcPts val="500"/>
              </a:spcAft>
            </a:pPr>
            <a:r>
              <a:rPr lang="en-US" sz="1600" b="1" dirty="0">
                <a:solidFill>
                  <a:srgbClr val="2E3EB7"/>
                </a:solidFill>
              </a:rPr>
              <a:t>Stage 1</a:t>
            </a:r>
          </a:p>
          <a:p>
            <a:pPr>
              <a:spcAft>
                <a:spcPts val="500"/>
              </a:spcAft>
            </a:pPr>
            <a:r>
              <a:rPr lang="en-AU" sz="1400" dirty="0">
                <a:latin typeface="Calibri" panose="020F0502020204030204" pitchFamily="34" charset="0"/>
                <a:ea typeface="Calibri" panose="020F0502020204030204" pitchFamily="34" charset="0"/>
              </a:rPr>
              <a:t>- T</a:t>
            </a:r>
            <a:r>
              <a:rPr lang="en-AU" sz="1400" dirty="0">
                <a:effectLst/>
                <a:latin typeface="Calibri" panose="020F0502020204030204" pitchFamily="34" charset="0"/>
                <a:ea typeface="Calibri" panose="020F0502020204030204" pitchFamily="34" charset="0"/>
              </a:rPr>
              <a:t>raffic incident duration and severity prediction (based on incident log datasets, incident description and traffic flow parameters)</a:t>
            </a:r>
            <a:endParaRPr lang="en-US" sz="1050" dirty="0"/>
          </a:p>
        </p:txBody>
      </p:sp>
      <p:sp>
        <p:nvSpPr>
          <p:cNvPr id="39" name="Text Placeholder 38">
            <a:extLst>
              <a:ext uri="{FF2B5EF4-FFF2-40B4-BE49-F238E27FC236}">
                <a16:creationId xmlns:a16="http://schemas.microsoft.com/office/drawing/2014/main" id="{98B77EE9-FD64-AB4B-B6D2-044069A29ECC}"/>
              </a:ext>
            </a:extLst>
          </p:cNvPr>
          <p:cNvSpPr>
            <a:spLocks noGrp="1"/>
          </p:cNvSpPr>
          <p:nvPr>
            <p:ph type="body" sz="quarter" idx="14"/>
          </p:nvPr>
        </p:nvSpPr>
        <p:spPr>
          <a:xfrm>
            <a:off x="3282193" y="2867385"/>
            <a:ext cx="2665383" cy="1672869"/>
          </a:xfrm>
        </p:spPr>
        <p:txBody>
          <a:bodyPr/>
          <a:lstStyle/>
          <a:p>
            <a:pPr algn="ctr">
              <a:spcAft>
                <a:spcPts val="500"/>
              </a:spcAft>
            </a:pPr>
            <a:r>
              <a:rPr lang="en-US" sz="1400" b="1" dirty="0">
                <a:solidFill>
                  <a:srgbClr val="2E3EB7"/>
                </a:solidFill>
              </a:rPr>
              <a:t>Stage 2</a:t>
            </a:r>
          </a:p>
          <a:p>
            <a:pPr marR="0" lvl="0">
              <a:lnSpc>
                <a:spcPct val="107000"/>
              </a:lnSpc>
              <a:spcBef>
                <a:spcPts val="0"/>
              </a:spcBef>
              <a:spcAft>
                <a:spcPts val="0"/>
              </a:spcAft>
            </a:pPr>
            <a:r>
              <a:rPr lang="en-AU" sz="1400" dirty="0">
                <a:effectLst/>
                <a:latin typeface="Calibri" panose="020F0502020204030204" pitchFamily="34" charset="0"/>
                <a:ea typeface="Calibri" panose="020F0502020204030204" pitchFamily="34" charset="0"/>
                <a:cs typeface="Calibri" panose="020F0502020204030204" pitchFamily="34" charset="0"/>
              </a:rPr>
              <a:t>- Spatial-temporal incident impact estimation (including estimation of spatial-temporal lifecycle of disruption)</a:t>
            </a:r>
            <a:br>
              <a:rPr lang="en-AU" sz="1400" dirty="0">
                <a:effectLst/>
                <a:latin typeface="Calibri" panose="020F0502020204030204" pitchFamily="34" charset="0"/>
                <a:ea typeface="Calibri" panose="020F0502020204030204" pitchFamily="34" charset="0"/>
                <a:cs typeface="Calibri" panose="020F0502020204030204" pitchFamily="34" charset="0"/>
              </a:rPr>
            </a:br>
            <a:r>
              <a:rPr lang="en-AU" sz="1400" dirty="0">
                <a:effectLst/>
                <a:latin typeface="Calibri" panose="020F0502020204030204" pitchFamily="34" charset="0"/>
                <a:ea typeface="Calibri" panose="020F0502020204030204" pitchFamily="34" charset="0"/>
                <a:cs typeface="Calibri" panose="020F0502020204030204" pitchFamily="34" charset="0"/>
              </a:rPr>
              <a:t>- Detection of traffic incidents from traffic flow</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algn="ctr">
              <a:spcAft>
                <a:spcPts val="500"/>
              </a:spcAft>
            </a:pPr>
            <a:endParaRPr lang="en-US" sz="1100" b="1" dirty="0">
              <a:solidFill>
                <a:srgbClr val="00ADF0"/>
              </a:solidFill>
            </a:endParaRPr>
          </a:p>
        </p:txBody>
      </p:sp>
      <p:sp>
        <p:nvSpPr>
          <p:cNvPr id="40" name="Text Placeholder 39">
            <a:extLst>
              <a:ext uri="{FF2B5EF4-FFF2-40B4-BE49-F238E27FC236}">
                <a16:creationId xmlns:a16="http://schemas.microsoft.com/office/drawing/2014/main" id="{F8E1D55B-69A9-A04F-9AA5-276FB5198115}"/>
              </a:ext>
            </a:extLst>
          </p:cNvPr>
          <p:cNvSpPr>
            <a:spLocks noGrp="1"/>
          </p:cNvSpPr>
          <p:nvPr>
            <p:ph type="body" sz="quarter" idx="15"/>
          </p:nvPr>
        </p:nvSpPr>
        <p:spPr>
          <a:xfrm>
            <a:off x="6072285" y="2867385"/>
            <a:ext cx="2395851" cy="1672869"/>
          </a:xfrm>
        </p:spPr>
        <p:txBody>
          <a:bodyPr/>
          <a:lstStyle/>
          <a:p>
            <a:pPr algn="ctr">
              <a:spcAft>
                <a:spcPts val="500"/>
              </a:spcAft>
            </a:pPr>
            <a:r>
              <a:rPr lang="en-US" sz="1400" b="1" dirty="0">
                <a:solidFill>
                  <a:srgbClr val="2E3EB7"/>
                </a:solidFill>
              </a:rPr>
              <a:t>Stage 3</a:t>
            </a:r>
          </a:p>
          <a:p>
            <a:pPr marR="0" lvl="0">
              <a:lnSpc>
                <a:spcPct val="107000"/>
              </a:lnSpc>
              <a:spcBef>
                <a:spcPts val="0"/>
              </a:spcBef>
              <a:spcAft>
                <a:spcPts val="0"/>
              </a:spcAft>
            </a:pPr>
            <a:r>
              <a:rPr lang="en-AU" sz="1400" dirty="0">
                <a:effectLst/>
                <a:latin typeface="Calibri" panose="020F0502020204030204" pitchFamily="34" charset="0"/>
                <a:ea typeface="Calibri" panose="020F0502020204030204" pitchFamily="34" charset="0"/>
                <a:cs typeface="Calibri" panose="020F0502020204030204" pitchFamily="34" charset="0"/>
              </a:rPr>
              <a:t>Simulation-based modelling for response plan and incident clearance strategy.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Placeholder 2" descr="Diagram&#10;&#10;Description automatically generated">
            <a:extLst>
              <a:ext uri="{FF2B5EF4-FFF2-40B4-BE49-F238E27FC236}">
                <a16:creationId xmlns:a16="http://schemas.microsoft.com/office/drawing/2014/main" id="{7327E166-3148-039C-233A-563CBD113BDB}"/>
              </a:ext>
            </a:extLst>
          </p:cNvPr>
          <p:cNvPicPr>
            <a:picLocks noGrp="1" noChangeAspect="1"/>
          </p:cNvPicPr>
          <p:nvPr>
            <p:ph type="pic" sz="quarter" idx="17"/>
          </p:nvPr>
        </p:nvPicPr>
        <p:blipFill>
          <a:blip r:embed="rId4"/>
          <a:srcRect t="5940" b="5940"/>
          <a:stretch>
            <a:fillRect/>
          </a:stretch>
        </p:blipFill>
        <p:spPr>
          <a:xfrm>
            <a:off x="6244763" y="999125"/>
            <a:ext cx="2078037" cy="1787525"/>
          </a:xfrm>
          <a:blipFill>
            <a:blip r:embed="rId5"/>
            <a:stretch>
              <a:fillRect/>
            </a:stretch>
          </a:blipFill>
        </p:spPr>
        <p:style>
          <a:lnRef idx="3">
            <a:schemeClr val="lt1"/>
          </a:lnRef>
          <a:fillRef idx="1">
            <a:schemeClr val="accent5"/>
          </a:fillRef>
          <a:effectRef idx="1">
            <a:schemeClr val="accent5"/>
          </a:effectRef>
          <a:fontRef idx="minor">
            <a:schemeClr val="lt1"/>
          </a:fontRef>
        </p:style>
      </p:pic>
      <p:sp>
        <p:nvSpPr>
          <p:cNvPr id="12" name="Title 7">
            <a:extLst>
              <a:ext uri="{FF2B5EF4-FFF2-40B4-BE49-F238E27FC236}">
                <a16:creationId xmlns:a16="http://schemas.microsoft.com/office/drawing/2014/main" id="{6E467AAB-4BC1-4AF1-AC2B-6B5180D18C07}"/>
              </a:ext>
            </a:extLst>
          </p:cNvPr>
          <p:cNvSpPr txBox="1">
            <a:spLocks/>
          </p:cNvSpPr>
          <p:nvPr/>
        </p:nvSpPr>
        <p:spPr>
          <a:xfrm>
            <a:off x="457199" y="274638"/>
            <a:ext cx="6182140"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800" dirty="0">
                <a:solidFill>
                  <a:schemeClr val="bg1"/>
                </a:solidFill>
                <a:latin typeface="Calibri Light" panose="020F0302020204030204" pitchFamily="34" charset="0"/>
                <a:cs typeface="Calibri Light" panose="020F0302020204030204" pitchFamily="34" charset="0"/>
              </a:rPr>
              <a:t>Research project structure</a:t>
            </a:r>
            <a:endParaRPr lang="en-US" sz="2800" dirty="0">
              <a:solidFill>
                <a:srgbClr val="00ADF0"/>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521FB169-1B05-16C6-4ACF-C354D81D8423}"/>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FD13FBF2-7A7E-6F47-A09D-0BCEACCD7E7B}"/>
              </a:ext>
            </a:extLst>
          </p:cNvPr>
          <p:cNvPicPr>
            <a:picLocks noChangeAspect="1"/>
          </p:cNvPicPr>
          <p:nvPr/>
        </p:nvPicPr>
        <p:blipFill>
          <a:blip r:embed="rId6"/>
          <a:stretch>
            <a:fillRect/>
          </a:stretch>
        </p:blipFill>
        <p:spPr>
          <a:xfrm>
            <a:off x="1040425" y="1010827"/>
            <a:ext cx="1935670" cy="1816620"/>
          </a:xfrm>
          <a:prstGeom prst="roundRect">
            <a:avLst>
              <a:gd name="adj" fmla="val 10539"/>
            </a:avLst>
          </a:prstGeom>
          <a:ln w="5715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B478BC7E-A206-E8CA-FCED-B85CA4FBA705}"/>
              </a:ext>
            </a:extLst>
          </p:cNvPr>
          <p:cNvPicPr>
            <a:picLocks noChangeAspect="1"/>
          </p:cNvPicPr>
          <p:nvPr/>
        </p:nvPicPr>
        <p:blipFill>
          <a:blip r:embed="rId7"/>
          <a:stretch>
            <a:fillRect/>
          </a:stretch>
        </p:blipFill>
        <p:spPr>
          <a:xfrm>
            <a:off x="3336684" y="987943"/>
            <a:ext cx="2556399" cy="1809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Arrow: Right 15">
            <a:extLst>
              <a:ext uri="{FF2B5EF4-FFF2-40B4-BE49-F238E27FC236}">
                <a16:creationId xmlns:a16="http://schemas.microsoft.com/office/drawing/2014/main" id="{36388998-6B52-037F-9FA0-3E7C8E305F6B}"/>
              </a:ext>
            </a:extLst>
          </p:cNvPr>
          <p:cNvSpPr/>
          <p:nvPr/>
        </p:nvSpPr>
        <p:spPr>
          <a:xfrm>
            <a:off x="3063181" y="1733384"/>
            <a:ext cx="234914" cy="3816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A08A2C1-7E16-1F63-9630-31B8CA5BA419}"/>
              </a:ext>
            </a:extLst>
          </p:cNvPr>
          <p:cNvSpPr/>
          <p:nvPr/>
        </p:nvSpPr>
        <p:spPr>
          <a:xfrm>
            <a:off x="5940762" y="1741335"/>
            <a:ext cx="234914" cy="3816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49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176914" y="151883"/>
            <a:ext cx="6897758"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Outcome #1</a:t>
            </a:r>
            <a:br>
              <a:rPr lang="en-US" sz="2800" dirty="0">
                <a:solidFill>
                  <a:schemeClr val="bg1"/>
                </a:solidFill>
                <a:latin typeface="Calibri Light" panose="020F0302020204030204" pitchFamily="34" charset="0"/>
                <a:cs typeface="Calibri Light" panose="020F0302020204030204" pitchFamily="34" charset="0"/>
              </a:rPr>
            </a:br>
            <a:r>
              <a:rPr lang="en-US" sz="2800" dirty="0">
                <a:solidFill>
                  <a:schemeClr val="bg1"/>
                </a:solidFill>
                <a:latin typeface="Calibri Light" panose="020F0302020204030204" pitchFamily="34" charset="0"/>
                <a:cs typeface="Calibri Light" panose="020F0302020204030204" pitchFamily="34" charset="0"/>
              </a:rPr>
              <a:t>Traffic Incident Duration modelling</a:t>
            </a:r>
            <a:endParaRPr lang="en-US" sz="2800" dirty="0">
              <a:solidFill>
                <a:srgbClr val="00ADF0"/>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66D0A83A-EEBD-B8CD-91D9-CBA18FA2B195}"/>
              </a:ext>
            </a:extLst>
          </p:cNvPr>
          <p:cNvSpPr txBox="1"/>
          <p:nvPr/>
        </p:nvSpPr>
        <p:spPr>
          <a:xfrm>
            <a:off x="3597965" y="1850881"/>
            <a:ext cx="4572000" cy="2332946"/>
          </a:xfrm>
          <a:prstGeom prst="rect">
            <a:avLst/>
          </a:prstGeom>
          <a:noFill/>
        </p:spPr>
        <p:txBody>
          <a:bodyPr wrap="square">
            <a:spAutoFit/>
          </a:bodyPr>
          <a:lstStyle/>
          <a:p>
            <a:pPr marL="0" indent="0" algn="just">
              <a:spcBef>
                <a:spcPct val="40000"/>
              </a:spcBef>
              <a:buNone/>
            </a:pPr>
            <a:r>
              <a:rPr lang="en-US" sz="1400" dirty="0">
                <a:latin typeface="Arial" panose="020B0604020202020204" pitchFamily="34" charset="0"/>
              </a:rPr>
              <a:t>Topic:</a:t>
            </a:r>
            <a:br>
              <a:rPr lang="en-US" sz="1400" dirty="0">
                <a:latin typeface="Arial" panose="020B0604020202020204" pitchFamily="34" charset="0"/>
              </a:rPr>
            </a:br>
            <a:r>
              <a:rPr lang="en-US" sz="1400" dirty="0">
                <a:latin typeface="Arial" panose="020B0604020202020204" pitchFamily="34" charset="0"/>
              </a:rPr>
              <a:t>E</a:t>
            </a:r>
            <a:r>
              <a:rPr lang="en-US" sz="1400" dirty="0">
                <a:effectLst/>
                <a:latin typeface="Arial" panose="020B0604020202020204" pitchFamily="34" charset="0"/>
              </a:rPr>
              <a:t>valuation of the best and state-of-the-art methods of Machine Learning, various data analysis approaches on the task of traffic incident modelling to propose a framework that improves the traffic </a:t>
            </a:r>
            <a:r>
              <a:rPr lang="en-US" sz="1400" u="sng" dirty="0">
                <a:latin typeface="Arial" panose="020B0604020202020204" pitchFamily="34" charset="0"/>
              </a:rPr>
              <a:t>ac</a:t>
            </a:r>
            <a:r>
              <a:rPr lang="en-US" sz="1400" u="sng" dirty="0">
                <a:effectLst/>
                <a:latin typeface="Arial" panose="020B0604020202020204" pitchFamily="34" charset="0"/>
              </a:rPr>
              <a:t>cident duration prediction</a:t>
            </a:r>
            <a:r>
              <a:rPr lang="en-US" sz="1400" dirty="0">
                <a:effectLst/>
                <a:latin typeface="Arial" panose="020B0604020202020204" pitchFamily="34" charset="0"/>
              </a:rPr>
              <a:t> accuracy.</a:t>
            </a:r>
          </a:p>
          <a:p>
            <a:pPr marL="0" indent="0" algn="just">
              <a:spcBef>
                <a:spcPct val="40000"/>
              </a:spcBef>
              <a:buNone/>
            </a:pPr>
            <a:r>
              <a:rPr lang="en-US" sz="1400" dirty="0">
                <a:effectLst/>
                <a:latin typeface="Calibri" panose="020F0502020204030204" pitchFamily="34" charset="0"/>
                <a:cs typeface="Calibri" panose="020F0502020204030204" pitchFamily="34" charset="0"/>
              </a:rPr>
              <a:t>Classification and regression, 6 ML models, 3 data sets, feature importance estimation, ensemble learning.</a:t>
            </a:r>
            <a:br>
              <a:rPr lang="en-US" sz="1400" dirty="0">
                <a:effectLst/>
                <a:latin typeface="Calibri" panose="020F0502020204030204" pitchFamily="34" charset="0"/>
                <a:cs typeface="Calibri" panose="020F0502020204030204" pitchFamily="34" charset="0"/>
              </a:rPr>
            </a:br>
            <a:br>
              <a:rPr lang="en-US" sz="1400" dirty="0">
                <a:effectLst/>
                <a:latin typeface="Calibri" panose="020F0502020204030204" pitchFamily="34" charset="0"/>
                <a:cs typeface="Calibri" panose="020F0502020204030204" pitchFamily="34" charset="0"/>
              </a:rPr>
            </a:br>
            <a:endParaRPr lang="en-US" sz="1400" dirty="0">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4F6CB0E-8C48-A0EA-3F5E-63740615543F}"/>
              </a:ext>
            </a:extLst>
          </p:cNvPr>
          <p:cNvPicPr>
            <a:picLocks noChangeAspect="1"/>
          </p:cNvPicPr>
          <p:nvPr/>
        </p:nvPicPr>
        <p:blipFill>
          <a:blip r:embed="rId3"/>
          <a:stretch>
            <a:fillRect/>
          </a:stretch>
        </p:blipFill>
        <p:spPr>
          <a:xfrm>
            <a:off x="655981" y="1264355"/>
            <a:ext cx="2644526" cy="1607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D9FF5681-8C9F-CED4-F7B5-44496A39BDAC}"/>
              </a:ext>
            </a:extLst>
          </p:cNvPr>
          <p:cNvPicPr>
            <a:picLocks noChangeAspect="1"/>
          </p:cNvPicPr>
          <p:nvPr/>
        </p:nvPicPr>
        <p:blipFill>
          <a:blip r:embed="rId4"/>
          <a:stretch>
            <a:fillRect/>
          </a:stretch>
        </p:blipFill>
        <p:spPr>
          <a:xfrm>
            <a:off x="561410" y="3074282"/>
            <a:ext cx="2739097" cy="1451650"/>
          </a:xfrm>
          <a:prstGeom prst="rect">
            <a:avLst/>
          </a:prstGeom>
        </p:spPr>
      </p:pic>
      <p:sp>
        <p:nvSpPr>
          <p:cNvPr id="15" name="TextBox 14">
            <a:extLst>
              <a:ext uri="{FF2B5EF4-FFF2-40B4-BE49-F238E27FC236}">
                <a16:creationId xmlns:a16="http://schemas.microsoft.com/office/drawing/2014/main" id="{4D30698C-0B15-ACBA-F08A-3E351A54855C}"/>
              </a:ext>
            </a:extLst>
          </p:cNvPr>
          <p:cNvSpPr txBox="1"/>
          <p:nvPr/>
        </p:nvSpPr>
        <p:spPr>
          <a:xfrm>
            <a:off x="3625793" y="3925897"/>
            <a:ext cx="4909931" cy="738664"/>
          </a:xfrm>
          <a:prstGeom prst="rect">
            <a:avLst/>
          </a:prstGeom>
          <a:noFill/>
        </p:spPr>
        <p:txBody>
          <a:bodyPr wrap="square">
            <a:spAutoFit/>
          </a:bodyPr>
          <a:lstStyle/>
          <a:p>
            <a:r>
              <a:rPr lang="en-US" sz="1050" b="1" i="1" u="sng" dirty="0"/>
              <a:t>Journal paper: </a:t>
            </a:r>
            <a:r>
              <a:rPr lang="en-US" sz="1050" i="1" dirty="0" err="1"/>
              <a:t>A.Grigorev</a:t>
            </a:r>
            <a:r>
              <a:rPr lang="en-US" sz="1050" i="1" dirty="0"/>
              <a:t>, A-S Mihaita, S. Lee, F. Chen,</a:t>
            </a:r>
          </a:p>
          <a:p>
            <a:r>
              <a:rPr lang="en-US" sz="1050" i="1" dirty="0"/>
              <a:t>Incident duration prediction using a bi-level machine learning framework with outlier removal and intra–extra joint </a:t>
            </a:r>
            <a:r>
              <a:rPr lang="en-US" sz="1050" i="1" dirty="0" err="1"/>
              <a:t>optimisation</a:t>
            </a:r>
            <a:r>
              <a:rPr lang="en-US" sz="1050" i="1" dirty="0"/>
              <a:t>,</a:t>
            </a:r>
          </a:p>
          <a:p>
            <a:r>
              <a:rPr lang="en-US" sz="1050" i="1" dirty="0"/>
              <a:t>Transportation Research Part C: Emerging Technologies, Volume 141, 2022</a:t>
            </a:r>
          </a:p>
        </p:txBody>
      </p:sp>
      <p:pic>
        <p:nvPicPr>
          <p:cNvPr id="17" name="Picture 16">
            <a:extLst>
              <a:ext uri="{FF2B5EF4-FFF2-40B4-BE49-F238E27FC236}">
                <a16:creationId xmlns:a16="http://schemas.microsoft.com/office/drawing/2014/main" id="{8F9A50A6-5E38-D544-16DD-525345AD7FE0}"/>
              </a:ext>
            </a:extLst>
          </p:cNvPr>
          <p:cNvPicPr>
            <a:picLocks noChangeAspect="1"/>
          </p:cNvPicPr>
          <p:nvPr/>
        </p:nvPicPr>
        <p:blipFill>
          <a:blip r:embed="rId5"/>
          <a:stretch>
            <a:fillRect/>
          </a:stretch>
        </p:blipFill>
        <p:spPr>
          <a:xfrm>
            <a:off x="6128239" y="139638"/>
            <a:ext cx="2558562" cy="1752716"/>
          </a:xfrm>
          <a:prstGeom prst="roundRect">
            <a:avLst>
              <a:gd name="adj" fmla="val 16667"/>
            </a:avLst>
          </a:prstGeom>
          <a:ln w="1905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DDBC2DC4-7142-B516-2352-832C92EFF651}"/>
              </a:ext>
            </a:extLst>
          </p:cNvPr>
          <p:cNvSpPr txBox="1"/>
          <p:nvPr/>
        </p:nvSpPr>
        <p:spPr>
          <a:xfrm>
            <a:off x="589238" y="2871970"/>
            <a:ext cx="320922" cy="276999"/>
          </a:xfrm>
          <a:prstGeom prst="rect">
            <a:avLst/>
          </a:prstGeom>
          <a:noFill/>
        </p:spPr>
        <p:txBody>
          <a:bodyPr wrap="none" rtlCol="0">
            <a:spAutoFit/>
          </a:bodyPr>
          <a:lstStyle/>
          <a:p>
            <a:r>
              <a:rPr lang="en-US" sz="1200" b="1" dirty="0">
                <a:solidFill>
                  <a:srgbClr val="0070C0"/>
                </a:solidFill>
              </a:rPr>
              <a:t>2)</a:t>
            </a:r>
          </a:p>
        </p:txBody>
      </p:sp>
      <p:sp>
        <p:nvSpPr>
          <p:cNvPr id="5" name="TextBox 4">
            <a:extLst>
              <a:ext uri="{FF2B5EF4-FFF2-40B4-BE49-F238E27FC236}">
                <a16:creationId xmlns:a16="http://schemas.microsoft.com/office/drawing/2014/main" id="{2734B853-9E1D-EB76-54F2-6A39AEFDE3BF}"/>
              </a:ext>
            </a:extLst>
          </p:cNvPr>
          <p:cNvSpPr txBox="1"/>
          <p:nvPr/>
        </p:nvSpPr>
        <p:spPr>
          <a:xfrm>
            <a:off x="6080758" y="172655"/>
            <a:ext cx="320922" cy="276999"/>
          </a:xfrm>
          <a:prstGeom prst="rect">
            <a:avLst/>
          </a:prstGeom>
          <a:noFill/>
        </p:spPr>
        <p:txBody>
          <a:bodyPr wrap="none" rtlCol="0">
            <a:spAutoFit/>
          </a:bodyPr>
          <a:lstStyle/>
          <a:p>
            <a:r>
              <a:rPr lang="en-US" sz="1200" b="1" dirty="0">
                <a:solidFill>
                  <a:srgbClr val="0070C0"/>
                </a:solidFill>
              </a:rPr>
              <a:t>3)</a:t>
            </a:r>
          </a:p>
        </p:txBody>
      </p:sp>
    </p:spTree>
    <p:extLst>
      <p:ext uri="{BB962C8B-B14F-4D97-AF65-F5344CB8AC3E}">
        <p14:creationId xmlns:p14="http://schemas.microsoft.com/office/powerpoint/2010/main" val="317988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210707" y="167095"/>
            <a:ext cx="6897758"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Outcome #2</a:t>
            </a:r>
            <a:br>
              <a:rPr lang="en-US" sz="2800" dirty="0">
                <a:solidFill>
                  <a:schemeClr val="bg1"/>
                </a:solidFill>
                <a:latin typeface="Calibri Light" panose="020F0302020204030204" pitchFamily="34" charset="0"/>
                <a:cs typeface="Calibri Light" panose="020F0302020204030204" pitchFamily="34" charset="0"/>
              </a:rPr>
            </a:br>
            <a:r>
              <a:rPr lang="en-US" sz="2800" dirty="0">
                <a:solidFill>
                  <a:schemeClr val="bg1"/>
                </a:solidFill>
                <a:latin typeface="Calibri Light" panose="020F0302020204030204" pitchFamily="34" charset="0"/>
                <a:cs typeface="Calibri Light" panose="020F0302020204030204" pitchFamily="34" charset="0"/>
              </a:rPr>
              <a:t>Traffic Accident Risk Prediction</a:t>
            </a:r>
            <a:endParaRPr lang="en-US" sz="2800" dirty="0">
              <a:solidFill>
                <a:srgbClr val="00ADF0"/>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66D0A83A-EEBD-B8CD-91D9-CBA18FA2B195}"/>
              </a:ext>
            </a:extLst>
          </p:cNvPr>
          <p:cNvSpPr txBox="1"/>
          <p:nvPr/>
        </p:nvSpPr>
        <p:spPr>
          <a:xfrm>
            <a:off x="4723074" y="1805746"/>
            <a:ext cx="4146605" cy="2259080"/>
          </a:xfrm>
          <a:prstGeom prst="rect">
            <a:avLst/>
          </a:prstGeom>
          <a:noFill/>
        </p:spPr>
        <p:txBody>
          <a:bodyPr wrap="square">
            <a:spAutoFit/>
          </a:bodyPr>
          <a:lstStyle/>
          <a:p>
            <a:pPr marL="0" indent="0" algn="just">
              <a:spcBef>
                <a:spcPct val="40000"/>
              </a:spcBef>
              <a:buNone/>
            </a:pPr>
            <a:r>
              <a:rPr lang="en-US" sz="1600" dirty="0">
                <a:latin typeface="Arial" panose="020B0604020202020204" pitchFamily="34" charset="0"/>
              </a:rPr>
              <a:t>Topic:</a:t>
            </a:r>
            <a:br>
              <a:rPr lang="en-US" sz="1600" dirty="0">
                <a:latin typeface="Arial" panose="020B0604020202020204" pitchFamily="34" charset="0"/>
              </a:rPr>
            </a:br>
            <a:r>
              <a:rPr lang="en-US" sz="1600" dirty="0">
                <a:latin typeface="Arial" panose="020B0604020202020204" pitchFamily="34" charset="0"/>
              </a:rPr>
              <a:t>1) The task of spatial-temporal forecasting reformulated as a computer vision problem. The method tested on the topic of traffic accident risk prediction.</a:t>
            </a:r>
          </a:p>
          <a:p>
            <a:pPr marL="0" indent="0" algn="just">
              <a:spcBef>
                <a:spcPct val="40000"/>
              </a:spcBef>
              <a:buNone/>
            </a:pPr>
            <a:r>
              <a:rPr lang="en-US" sz="1600" dirty="0">
                <a:latin typeface="Arial" panose="020B0604020202020204" pitchFamily="34" charset="0"/>
              </a:rPr>
              <a:t>2) Introduction of static attention and static risk maps to outperform </a:t>
            </a:r>
            <a:r>
              <a:rPr lang="en-US" sz="1600" dirty="0" err="1">
                <a:latin typeface="Arial" panose="020B0604020202020204" pitchFamily="34" charset="0"/>
              </a:rPr>
              <a:t>SoTA</a:t>
            </a:r>
            <a:r>
              <a:rPr lang="en-US" sz="1600" dirty="0">
                <a:latin typeface="Arial" panose="020B0604020202020204" pitchFamily="34" charset="0"/>
              </a:rPr>
              <a:t> </a:t>
            </a:r>
            <a:r>
              <a:rPr lang="en-US" sz="1600" dirty="0" err="1">
                <a:latin typeface="Arial" panose="020B0604020202020204" pitchFamily="34" charset="0"/>
              </a:rPr>
              <a:t>ViT</a:t>
            </a:r>
            <a:r>
              <a:rPr lang="en-US" sz="1600" dirty="0">
                <a:latin typeface="Arial" panose="020B0604020202020204" pitchFamily="34" charset="0"/>
              </a:rPr>
              <a:t> model.</a:t>
            </a:r>
          </a:p>
          <a:p>
            <a:pPr marL="0" indent="0" algn="just">
              <a:spcBef>
                <a:spcPct val="40000"/>
              </a:spcBef>
              <a:buNone/>
            </a:pPr>
            <a:endParaRPr lang="en-US" sz="1600" dirty="0">
              <a:effectLst/>
              <a:latin typeface="Arial" panose="020B0604020202020204" pitchFamily="34" charset="0"/>
            </a:endParaRPr>
          </a:p>
        </p:txBody>
      </p:sp>
      <p:sp>
        <p:nvSpPr>
          <p:cNvPr id="15" name="TextBox 14">
            <a:extLst>
              <a:ext uri="{FF2B5EF4-FFF2-40B4-BE49-F238E27FC236}">
                <a16:creationId xmlns:a16="http://schemas.microsoft.com/office/drawing/2014/main" id="{4D30698C-0B15-ACBA-F08A-3E351A54855C}"/>
              </a:ext>
            </a:extLst>
          </p:cNvPr>
          <p:cNvSpPr txBox="1"/>
          <p:nvPr/>
        </p:nvSpPr>
        <p:spPr>
          <a:xfrm>
            <a:off x="3621816" y="3919314"/>
            <a:ext cx="5247863" cy="784830"/>
          </a:xfrm>
          <a:prstGeom prst="rect">
            <a:avLst/>
          </a:prstGeom>
          <a:noFill/>
        </p:spPr>
        <p:txBody>
          <a:bodyPr wrap="square">
            <a:spAutoFit/>
          </a:bodyPr>
          <a:lstStyle/>
          <a:p>
            <a:r>
              <a:rPr lang="en-US" sz="900" b="1" i="1" u="sng" dirty="0"/>
              <a:t>Conference paper: </a:t>
            </a:r>
            <a:r>
              <a:rPr lang="en-US" sz="900" dirty="0" err="1"/>
              <a:t>Aboufarw</a:t>
            </a:r>
            <a:r>
              <a:rPr lang="en-US" sz="900" dirty="0"/>
              <a:t>, K.S., Grigorev, A., Mihaita, A.S., Traffic accident risk forecasting using Vision Transformers, IEEE </a:t>
            </a:r>
            <a:r>
              <a:rPr lang="en-US" sz="900" dirty="0" err="1"/>
              <a:t>Itelligent</a:t>
            </a:r>
            <a:r>
              <a:rPr lang="en-US" sz="900" dirty="0"/>
              <a:t> Transport Systems Conference 2022, Macao, China, 2022.</a:t>
            </a:r>
          </a:p>
          <a:p>
            <a:r>
              <a:rPr lang="en-US" sz="900" b="1" i="1" u="sng" dirty="0"/>
              <a:t>Conference (submitted) paper:</a:t>
            </a:r>
            <a:r>
              <a:rPr lang="en-US" sz="900" u="sng" dirty="0"/>
              <a:t> </a:t>
            </a:r>
            <a:r>
              <a:rPr lang="en-US" sz="900" dirty="0"/>
              <a:t>Grigorev, A., </a:t>
            </a:r>
            <a:r>
              <a:rPr lang="en-US" sz="900" dirty="0" err="1"/>
              <a:t>Aboufarw</a:t>
            </a:r>
            <a:r>
              <a:rPr lang="en-US" sz="900" dirty="0"/>
              <a:t>, K.S., Mihaita, A.S., </a:t>
            </a:r>
            <a:r>
              <a:rPr lang="en-US" sz="900" dirty="0">
                <a:effectLst/>
                <a:latin typeface="Arial" panose="020B0604020202020204" pitchFamily="34" charset="0"/>
              </a:rPr>
              <a:t>Traffic Accident Risk Forecasting using Contextual Vision Transformers with Static Map Generation</a:t>
            </a:r>
            <a:endParaRPr lang="en-US" sz="900" b="1" i="1" dirty="0"/>
          </a:p>
        </p:txBody>
      </p:sp>
      <p:pic>
        <p:nvPicPr>
          <p:cNvPr id="10" name="Picture 9">
            <a:extLst>
              <a:ext uri="{FF2B5EF4-FFF2-40B4-BE49-F238E27FC236}">
                <a16:creationId xmlns:a16="http://schemas.microsoft.com/office/drawing/2014/main" id="{61976F9D-9D7C-F8B8-0C49-30E1A062B12C}"/>
              </a:ext>
            </a:extLst>
          </p:cNvPr>
          <p:cNvPicPr>
            <a:picLocks noChangeAspect="1"/>
          </p:cNvPicPr>
          <p:nvPr/>
        </p:nvPicPr>
        <p:blipFill>
          <a:blip r:embed="rId2"/>
          <a:stretch>
            <a:fillRect/>
          </a:stretch>
        </p:blipFill>
        <p:spPr>
          <a:xfrm>
            <a:off x="142732" y="983505"/>
            <a:ext cx="4429267" cy="2926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278B7859-9C9A-7A40-5CE8-64E59C7087C3}"/>
              </a:ext>
            </a:extLst>
          </p:cNvPr>
          <p:cNvPicPr>
            <a:picLocks noChangeAspect="1"/>
          </p:cNvPicPr>
          <p:nvPr/>
        </p:nvPicPr>
        <p:blipFill>
          <a:blip r:embed="rId3"/>
          <a:stretch>
            <a:fillRect/>
          </a:stretch>
        </p:blipFill>
        <p:spPr>
          <a:xfrm>
            <a:off x="4645420" y="437235"/>
            <a:ext cx="4337301" cy="1243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766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185915" y="137542"/>
            <a:ext cx="6897758"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2800" dirty="0">
                <a:solidFill>
                  <a:schemeClr val="bg1"/>
                </a:solidFill>
                <a:latin typeface="Calibri Light" panose="020F0302020204030204" pitchFamily="34" charset="0"/>
                <a:cs typeface="Calibri Light" panose="020F0302020204030204" pitchFamily="34" charset="0"/>
              </a:rPr>
              <a:t>Why detect traffic accidents?</a:t>
            </a:r>
            <a:endParaRPr lang="en-US" sz="3600" dirty="0">
              <a:solidFill>
                <a:srgbClr val="00ADF0"/>
              </a:solidFill>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A7ABA7A8-29A7-C104-91C6-56B3DB0EA2DC}"/>
              </a:ext>
            </a:extLst>
          </p:cNvPr>
          <p:cNvPicPr>
            <a:picLocks noChangeAspect="1"/>
          </p:cNvPicPr>
          <p:nvPr/>
        </p:nvPicPr>
        <p:blipFill>
          <a:blip r:embed="rId2"/>
          <a:stretch>
            <a:fillRect/>
          </a:stretch>
        </p:blipFill>
        <p:spPr>
          <a:xfrm>
            <a:off x="375138" y="652223"/>
            <a:ext cx="8245341" cy="2372244"/>
          </a:xfrm>
          <a:prstGeom prst="roundRect">
            <a:avLst>
              <a:gd name="adj" fmla="val 98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D23C752B-40BA-729A-0EC8-7DE68A63D920}"/>
              </a:ext>
            </a:extLst>
          </p:cNvPr>
          <p:cNvPicPr>
            <a:picLocks noChangeAspect="1"/>
          </p:cNvPicPr>
          <p:nvPr/>
        </p:nvPicPr>
        <p:blipFill>
          <a:blip r:embed="rId3"/>
          <a:stretch>
            <a:fillRect/>
          </a:stretch>
        </p:blipFill>
        <p:spPr>
          <a:xfrm>
            <a:off x="4065379" y="3038438"/>
            <a:ext cx="4332780" cy="2086992"/>
          </a:xfrm>
          <a:prstGeom prst="rect">
            <a:avLst/>
          </a:prstGeom>
        </p:spPr>
      </p:pic>
      <p:pic>
        <p:nvPicPr>
          <p:cNvPr id="17" name="Picture 16">
            <a:extLst>
              <a:ext uri="{FF2B5EF4-FFF2-40B4-BE49-F238E27FC236}">
                <a16:creationId xmlns:a16="http://schemas.microsoft.com/office/drawing/2014/main" id="{7C216193-DF5A-9451-8FF5-8CF393EC7024}"/>
              </a:ext>
            </a:extLst>
          </p:cNvPr>
          <p:cNvPicPr>
            <a:picLocks noChangeAspect="1"/>
          </p:cNvPicPr>
          <p:nvPr/>
        </p:nvPicPr>
        <p:blipFill>
          <a:blip r:embed="rId4"/>
          <a:stretch>
            <a:fillRect/>
          </a:stretch>
        </p:blipFill>
        <p:spPr>
          <a:xfrm>
            <a:off x="869412" y="3050795"/>
            <a:ext cx="3072397" cy="2126443"/>
          </a:xfrm>
          <a:prstGeom prst="rect">
            <a:avLst/>
          </a:prstGeom>
        </p:spPr>
      </p:pic>
    </p:spTree>
    <p:extLst>
      <p:ext uri="{BB962C8B-B14F-4D97-AF65-F5344CB8AC3E}">
        <p14:creationId xmlns:p14="http://schemas.microsoft.com/office/powerpoint/2010/main" val="89078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185914" y="137542"/>
            <a:ext cx="8248839"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3200" dirty="0" err="1">
                <a:solidFill>
                  <a:schemeClr val="bg1"/>
                </a:solidFill>
                <a:latin typeface="Calibri Light" panose="020F0302020204030204" pitchFamily="34" charset="0"/>
                <a:cs typeface="Calibri Light" panose="020F0302020204030204" pitchFamily="34" charset="0"/>
              </a:rPr>
              <a:t>PeMS</a:t>
            </a:r>
            <a:r>
              <a:rPr lang="en-US" sz="3200" dirty="0">
                <a:solidFill>
                  <a:schemeClr val="bg1"/>
                </a:solidFill>
                <a:latin typeface="Calibri Light" panose="020F0302020204030204" pitchFamily="34" charset="0"/>
                <a:cs typeface="Calibri Light" panose="020F0302020204030204" pitchFamily="34" charset="0"/>
              </a:rPr>
              <a:t> - vehicle detector data (speed, flow, occupancy)</a:t>
            </a:r>
            <a:endParaRPr lang="en-US" sz="4000" dirty="0">
              <a:solidFill>
                <a:srgbClr val="00ADF0"/>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180C4D7E-684F-F251-285F-F1102238B701}"/>
              </a:ext>
            </a:extLst>
          </p:cNvPr>
          <p:cNvSpPr txBox="1"/>
          <p:nvPr/>
        </p:nvSpPr>
        <p:spPr>
          <a:xfrm>
            <a:off x="375138" y="1766786"/>
            <a:ext cx="4572000" cy="2308324"/>
          </a:xfrm>
          <a:prstGeom prst="rect">
            <a:avLst/>
          </a:prstGeom>
          <a:noFill/>
        </p:spPr>
        <p:txBody>
          <a:bodyPr wrap="square">
            <a:spAutoFit/>
          </a:bodyPr>
          <a:lstStyle/>
          <a:p>
            <a:pPr algn="l"/>
            <a:r>
              <a:rPr lang="en-US" sz="1600" dirty="0">
                <a:solidFill>
                  <a:schemeClr val="tx1"/>
                </a:solidFill>
                <a:latin typeface="Calibri" panose="020F0502020204030204" pitchFamily="34" charset="0"/>
                <a:cs typeface="Calibri" panose="020F0502020204030204" pitchFamily="34" charset="0"/>
              </a:rPr>
              <a:t>To collect the data on traffic flow and speed we rely on the Caltrans Performance Measurement System (</a:t>
            </a:r>
            <a:r>
              <a:rPr lang="en-US" sz="1600" dirty="0" err="1">
                <a:solidFill>
                  <a:schemeClr val="tx1"/>
                </a:solidFill>
                <a:latin typeface="Calibri" panose="020F0502020204030204" pitchFamily="34" charset="0"/>
                <a:cs typeface="Calibri" panose="020F0502020204030204" pitchFamily="34" charset="0"/>
              </a:rPr>
              <a:t>PeMS</a:t>
            </a:r>
            <a:r>
              <a:rPr lang="en-US" sz="1600" dirty="0">
                <a:solidFill>
                  <a:schemeClr val="tx1"/>
                </a:solidFill>
                <a:latin typeface="Calibri" panose="020F0502020204030204" pitchFamily="34" charset="0"/>
                <a:cs typeface="Calibri" panose="020F0502020204030204" pitchFamily="34" charset="0"/>
              </a:rPr>
              <a:t>), which provides aggregated 5-minute precision measurements of traffic movements across California.</a:t>
            </a:r>
          </a:p>
          <a:p>
            <a:pPr algn="l"/>
            <a:endParaRPr lang="en-US" sz="1600" dirty="0">
              <a:solidFill>
                <a:schemeClr val="tx1"/>
              </a:solidFill>
              <a:latin typeface="Calibri" panose="020F0502020204030204" pitchFamily="34" charset="0"/>
              <a:cs typeface="Calibri" panose="020F0502020204030204" pitchFamily="34" charset="0"/>
            </a:endParaRPr>
          </a:p>
          <a:p>
            <a:pPr algn="l"/>
            <a:r>
              <a:rPr lang="en-US" sz="1600" dirty="0">
                <a:solidFill>
                  <a:schemeClr val="tx1"/>
                </a:solidFill>
                <a:latin typeface="Calibri" panose="020F0502020204030204" pitchFamily="34" charset="0"/>
                <a:cs typeface="Calibri" panose="020F0502020204030204" pitchFamily="34" charset="0"/>
              </a:rPr>
              <a:t>For our study we select the area of San-Francisco, which includes 83 Vehicle Detector Stations (VDS).</a:t>
            </a:r>
          </a:p>
          <a:p>
            <a:pPr algn="l"/>
            <a:endParaRPr lang="en-US" sz="1600" dirty="0">
              <a:solidFill>
                <a:schemeClr val="tx1"/>
              </a:solidFill>
              <a:latin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35387C66-41DE-E681-0BA3-4B3212835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688" y="1830902"/>
            <a:ext cx="3353347" cy="2732121"/>
          </a:xfrm>
          <a:prstGeom prst="rect">
            <a:avLst/>
          </a:prstGeom>
        </p:spPr>
      </p:pic>
    </p:spTree>
    <p:extLst>
      <p:ext uri="{BB962C8B-B14F-4D97-AF65-F5344CB8AC3E}">
        <p14:creationId xmlns:p14="http://schemas.microsoft.com/office/powerpoint/2010/main" val="364784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023D34-5983-8DD4-4C73-4C839F89CC9F}"/>
              </a:ext>
            </a:extLst>
          </p:cNvPr>
          <p:cNvSpPr/>
          <p:nvPr/>
        </p:nvSpPr>
        <p:spPr>
          <a:xfrm>
            <a:off x="8434754" y="4736123"/>
            <a:ext cx="334108" cy="339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7">
            <a:extLst>
              <a:ext uri="{FF2B5EF4-FFF2-40B4-BE49-F238E27FC236}">
                <a16:creationId xmlns:a16="http://schemas.microsoft.com/office/drawing/2014/main" id="{0A539130-61C0-998B-BA10-7EF7454C38CC}"/>
              </a:ext>
            </a:extLst>
          </p:cNvPr>
          <p:cNvSpPr txBox="1">
            <a:spLocks/>
          </p:cNvSpPr>
          <p:nvPr/>
        </p:nvSpPr>
        <p:spPr>
          <a:xfrm>
            <a:off x="185915" y="137542"/>
            <a:ext cx="6897758" cy="646331"/>
          </a:xfrm>
          <a:prstGeom prst="rect">
            <a:avLst/>
          </a:prstGeom>
        </p:spPr>
        <p:txBody>
          <a:bodyPr/>
          <a:lstStyle>
            <a:lvl1pPr algn="l" defTabSz="457200" rtl="0" eaLnBrk="1" latinLnBrk="0" hangingPunct="1">
              <a:spcBef>
                <a:spcPct val="0"/>
              </a:spcBef>
              <a:buNone/>
              <a:defRPr sz="3000" b="1" kern="1200" spc="-100" baseline="0">
                <a:solidFill>
                  <a:schemeClr val="tx1"/>
                </a:solidFill>
                <a:latin typeface="+mj-lt"/>
                <a:ea typeface="+mj-ea"/>
                <a:cs typeface="+mj-cs"/>
              </a:defRPr>
            </a:lvl1pPr>
          </a:lstStyle>
          <a:p>
            <a:r>
              <a:rPr lang="en-US" sz="3200" b="0" dirty="0">
                <a:solidFill>
                  <a:schemeClr val="bg1"/>
                </a:solidFill>
                <a:latin typeface="Calibri" panose="020F0502020204030204" pitchFamily="34" charset="0"/>
                <a:cs typeface="Calibri" panose="020F0502020204030204" pitchFamily="34" charset="0"/>
              </a:rPr>
              <a:t>CTADS – accident reports data</a:t>
            </a:r>
            <a:endParaRPr lang="en-US" sz="4000" b="0" dirty="0">
              <a:solidFill>
                <a:srgbClr val="00ADF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80C4D7E-684F-F251-285F-F1102238B701}"/>
              </a:ext>
            </a:extLst>
          </p:cNvPr>
          <p:cNvSpPr txBox="1"/>
          <p:nvPr/>
        </p:nvSpPr>
        <p:spPr>
          <a:xfrm>
            <a:off x="254350" y="1712519"/>
            <a:ext cx="4975338" cy="2800767"/>
          </a:xfrm>
          <a:prstGeom prst="rect">
            <a:avLst/>
          </a:prstGeom>
          <a:noFill/>
        </p:spPr>
        <p:txBody>
          <a:bodyPr wrap="square">
            <a:spAutoFit/>
          </a:bodyPr>
          <a:lstStyle/>
          <a:p>
            <a:pPr algn="l"/>
            <a:r>
              <a:rPr lang="en-US" sz="1600" dirty="0">
                <a:solidFill>
                  <a:schemeClr val="tx1"/>
                </a:solidFill>
                <a:latin typeface="Calibri" panose="020F0502020204030204" pitchFamily="34" charset="0"/>
                <a:cs typeface="Calibri" panose="020F0502020204030204" pitchFamily="34" charset="0"/>
              </a:rPr>
              <a:t>Countrywide Traffic Accident Data set (CTADS) contains about 1.5</a:t>
            </a:r>
          </a:p>
          <a:p>
            <a:pPr algn="l"/>
            <a:r>
              <a:rPr lang="en-US" sz="1600" dirty="0">
                <a:solidFill>
                  <a:schemeClr val="tx1"/>
                </a:solidFill>
                <a:latin typeface="Calibri" panose="020F0502020204030204" pitchFamily="34" charset="0"/>
                <a:cs typeface="Calibri" panose="020F0502020204030204" pitchFamily="34" charset="0"/>
              </a:rPr>
              <a:t>million traffic accident records across 49 states of United States of America from February 2016 to December 2020.</a:t>
            </a:r>
          </a:p>
          <a:p>
            <a:pPr algn="l"/>
            <a:endParaRPr lang="en-US" sz="1600" dirty="0">
              <a:solidFill>
                <a:schemeClr val="tx1"/>
              </a:solidFill>
              <a:latin typeface="Calibri" panose="020F0502020204030204" pitchFamily="34" charset="0"/>
              <a:cs typeface="Calibri" panose="020F0502020204030204" pitchFamily="34" charset="0"/>
            </a:endParaRPr>
          </a:p>
          <a:p>
            <a:pPr algn="l"/>
            <a:r>
              <a:rPr lang="en-US" sz="1600" dirty="0">
                <a:solidFill>
                  <a:schemeClr val="tx1"/>
                </a:solidFill>
                <a:latin typeface="Calibri" panose="020F0502020204030204" pitchFamily="34" charset="0"/>
                <a:cs typeface="Calibri" panose="020F0502020204030204" pitchFamily="34" charset="0"/>
              </a:rPr>
              <a:t>Each accident report contains 47 features describing the traffic accident.</a:t>
            </a:r>
          </a:p>
          <a:p>
            <a:pPr algn="l"/>
            <a:endParaRPr lang="en-US" sz="1600" dirty="0">
              <a:solidFill>
                <a:schemeClr val="tx1"/>
              </a:solidFill>
              <a:latin typeface="Calibri" panose="020F0502020204030204" pitchFamily="34" charset="0"/>
              <a:cs typeface="Calibri" panose="020F0502020204030204" pitchFamily="34" charset="0"/>
            </a:endParaRPr>
          </a:p>
          <a:p>
            <a:pPr algn="l"/>
            <a:r>
              <a:rPr lang="en-US" sz="1600" dirty="0">
                <a:solidFill>
                  <a:schemeClr val="tx1"/>
                </a:solidFill>
                <a:latin typeface="Calibri" panose="020F0502020204030204" pitchFamily="34" charset="0"/>
                <a:cs typeface="Calibri" panose="020F0502020204030204" pitchFamily="34" charset="0"/>
              </a:rPr>
              <a:t>In total, from 9,275 accidents in the San Francisco area we have obtained </a:t>
            </a:r>
            <a:r>
              <a:rPr lang="en-US" sz="1600" u="sng" dirty="0">
                <a:solidFill>
                  <a:schemeClr val="tx1"/>
                </a:solidFill>
                <a:latin typeface="Calibri" panose="020F0502020204030204" pitchFamily="34" charset="0"/>
                <a:cs typeface="Calibri" panose="020F0502020204030204" pitchFamily="34" charset="0"/>
              </a:rPr>
              <a:t>1,932</a:t>
            </a:r>
            <a:r>
              <a:rPr lang="en-US" sz="1600" dirty="0">
                <a:solidFill>
                  <a:schemeClr val="tx1"/>
                </a:solidFill>
                <a:latin typeface="Calibri" panose="020F0502020204030204" pitchFamily="34" charset="0"/>
                <a:cs typeface="Calibri" panose="020F0502020204030204" pitchFamily="34" charset="0"/>
              </a:rPr>
              <a:t> traffic accident reports in a 500m proximity next to VDS stations (from </a:t>
            </a:r>
            <a:r>
              <a:rPr lang="en-US" sz="1600" dirty="0" err="1">
                <a:solidFill>
                  <a:schemeClr val="tx1"/>
                </a:solidFill>
                <a:latin typeface="Calibri" panose="020F0502020204030204" pitchFamily="34" charset="0"/>
                <a:cs typeface="Calibri" panose="020F0502020204030204" pitchFamily="34" charset="0"/>
              </a:rPr>
              <a:t>PeMS</a:t>
            </a:r>
            <a:r>
              <a:rPr lang="en-US" sz="1600" dirty="0">
                <a:solidFill>
                  <a:schemeClr val="tx1"/>
                </a:solidFill>
                <a:latin typeface="Calibri" panose="020F0502020204030204" pitchFamily="34" charset="0"/>
                <a:cs typeface="Calibri" panose="020F0502020204030204" pitchFamily="34" charset="0"/>
              </a:rPr>
              <a:t> data set</a:t>
            </a:r>
          </a:p>
        </p:txBody>
      </p:sp>
      <p:pic>
        <p:nvPicPr>
          <p:cNvPr id="4" name="Picture 3" descr="Map&#10;&#10;Description automatically generated">
            <a:extLst>
              <a:ext uri="{FF2B5EF4-FFF2-40B4-BE49-F238E27FC236}">
                <a16:creationId xmlns:a16="http://schemas.microsoft.com/office/drawing/2014/main" id="{EE8E6425-3077-FF8B-4B88-7C9380BF6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904" y="1802587"/>
            <a:ext cx="3873920" cy="2800767"/>
          </a:xfrm>
          <a:prstGeom prst="rect">
            <a:avLst/>
          </a:prstGeom>
        </p:spPr>
      </p:pic>
    </p:spTree>
    <p:extLst>
      <p:ext uri="{BB962C8B-B14F-4D97-AF65-F5344CB8AC3E}">
        <p14:creationId xmlns:p14="http://schemas.microsoft.com/office/powerpoint/2010/main" val="3344237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70 iMove PPT Template Update 2020" id="{69C2B040-56C6-B240-9DF4-8B3AC44C8EB1}" vid="{22A85D6B-9123-624A-9BD6-944C537D40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F1FC1AC981EC49A4E089F1215B449E" ma:contentTypeVersion="16" ma:contentTypeDescription="Create a new document." ma:contentTypeScope="" ma:versionID="f458c92f72f1a68b150b78d05fb81795">
  <xsd:schema xmlns:xsd="http://www.w3.org/2001/XMLSchema" xmlns:xs="http://www.w3.org/2001/XMLSchema" xmlns:p="http://schemas.microsoft.com/office/2006/metadata/properties" xmlns:ns2="5f00de2e-65b4-4ec2-a6b8-091faba30012" xmlns:ns3="4ced9353-6e60-4162-af49-ce648c93499b" targetNamespace="http://schemas.microsoft.com/office/2006/metadata/properties" ma:root="true" ma:fieldsID="5aaa1c351029fae805c479ca6bc7e0df" ns2:_="" ns3:_="">
    <xsd:import namespace="5f00de2e-65b4-4ec2-a6b8-091faba30012"/>
    <xsd:import namespace="4ced9353-6e60-4162-af49-ce648c9349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de2e-65b4-4ec2-a6b8-091faba3001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c5168f-09df-4760-9b97-bf6086089fd7}" ma:internalName="TaxCatchAll" ma:showField="CatchAllData" ma:web="5f00de2e-65b4-4ec2-a6b8-091faba3001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ed9353-6e60-4162-af49-ce648c93499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c73a19-c91c-4b68-82c0-1afe1ec5043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586554-3BE1-48CA-B3B5-CDB48A056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00de2e-65b4-4ec2-a6b8-091faba30012"/>
    <ds:schemaRef ds:uri="4ced9353-6e60-4162-af49-ce648c934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B794C1-F147-4C28-AA20-4A9A064769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5070 iMove PPT Template Update 2020</Template>
  <TotalTime>35135</TotalTime>
  <Words>1697</Words>
  <Application>Microsoft Office PowerPoint</Application>
  <PresentationFormat>On-screen Show (16:9)</PresentationFormat>
  <Paragraphs>146</Paragraphs>
  <Slides>25</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Cambria Math</vt:lpstr>
      <vt:lpstr>Office Theme</vt:lpstr>
      <vt:lpstr>Automated Traffic Accident Detection, Segmentation and Duration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plans  and vision </vt:lpstr>
      <vt:lpstr>PowerPoint Presentation</vt:lpstr>
      <vt:lpstr>Thank You!</vt:lpstr>
      <vt:lpstr>PowerPoint Presentation</vt:lpstr>
      <vt:lpstr>PowerPoint Presentation</vt:lpstr>
    </vt:vector>
  </TitlesOfParts>
  <Company>taylor and grace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King</dc:creator>
  <cp:lastModifiedBy>Artur Grigorev</cp:lastModifiedBy>
  <cp:revision>94</cp:revision>
  <dcterms:created xsi:type="dcterms:W3CDTF">2020-08-18T22:35:34Z</dcterms:created>
  <dcterms:modified xsi:type="dcterms:W3CDTF">2022-11-23T00:28:33Z</dcterms:modified>
</cp:coreProperties>
</file>